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300" r:id="rId4"/>
    <p:sldId id="317" r:id="rId5"/>
    <p:sldId id="309" r:id="rId6"/>
    <p:sldId id="298" r:id="rId7"/>
    <p:sldId id="308" r:id="rId8"/>
    <p:sldId id="272" r:id="rId9"/>
    <p:sldId id="282" r:id="rId10"/>
    <p:sldId id="283" r:id="rId11"/>
    <p:sldId id="285" r:id="rId12"/>
    <p:sldId id="286" r:id="rId13"/>
    <p:sldId id="315" r:id="rId14"/>
    <p:sldId id="316" r:id="rId15"/>
    <p:sldId id="299" r:id="rId16"/>
    <p:sldId id="271" r:id="rId17"/>
    <p:sldId id="31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8">
          <p15:clr>
            <a:srgbClr val="A4A3A4"/>
          </p15:clr>
        </p15:guide>
        <p15:guide id="2" orient="horz" pos="3138">
          <p15:clr>
            <a:srgbClr val="A4A3A4"/>
          </p15:clr>
        </p15:guide>
        <p15:guide id="3" orient="horz" pos="200">
          <p15:clr>
            <a:srgbClr val="A4A3A4"/>
          </p15:clr>
        </p15:guide>
        <p15:guide id="4" orient="horz" pos="1791">
          <p15:clr>
            <a:srgbClr val="A4A3A4"/>
          </p15:clr>
        </p15:guide>
        <p15:guide id="5" orient="horz" pos="2717">
          <p15:clr>
            <a:srgbClr val="A4A3A4"/>
          </p15:clr>
        </p15:guide>
        <p15:guide id="6" orient="horz" pos="953">
          <p15:clr>
            <a:srgbClr val="A4A3A4"/>
          </p15:clr>
        </p15:guide>
        <p15:guide id="7" orient="horz" pos="487">
          <p15:clr>
            <a:srgbClr val="A4A3A4"/>
          </p15:clr>
        </p15:guide>
        <p15:guide id="8" pos="2847">
          <p15:clr>
            <a:srgbClr val="A4A3A4"/>
          </p15:clr>
        </p15:guide>
        <p15:guide id="9" pos="5213">
          <p15:clr>
            <a:srgbClr val="A4A3A4"/>
          </p15:clr>
        </p15:guide>
        <p15:guide id="10" pos="698">
          <p15:clr>
            <a:srgbClr val="A4A3A4"/>
          </p15:clr>
        </p15:guide>
        <p15:guide id="11" pos="205">
          <p15:clr>
            <a:srgbClr val="A4A3A4"/>
          </p15:clr>
        </p15:guide>
        <p15:guide id="12" pos="3064">
          <p15:clr>
            <a:srgbClr val="A4A3A4"/>
          </p15:clr>
        </p15:guide>
        <p15:guide id="13" pos="29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468B"/>
    <a:srgbClr val="514689"/>
    <a:srgbClr val="51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B95E8-A991-4343-AAFD-377AF340BE09}" v="3" dt="2021-10-03T02:37:20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81769" autoAdjust="0"/>
  </p:normalViewPr>
  <p:slideViewPr>
    <p:cSldViewPr snapToGrid="0" showGuides="1">
      <p:cViewPr varScale="1">
        <p:scale>
          <a:sx n="138" d="100"/>
          <a:sy n="138" d="100"/>
        </p:scale>
        <p:origin x="1792" y="176"/>
      </p:cViewPr>
      <p:guideLst>
        <p:guide orient="horz" pos="2968"/>
        <p:guide orient="horz" pos="3138"/>
        <p:guide orient="horz" pos="200"/>
        <p:guide orient="horz" pos="1791"/>
        <p:guide orient="horz" pos="2717"/>
        <p:guide orient="horz" pos="953"/>
        <p:guide orient="horz" pos="487"/>
        <p:guide pos="2847"/>
        <p:guide pos="5213"/>
        <p:guide pos="698"/>
        <p:guide pos="205"/>
        <p:guide pos="3064"/>
        <p:guide pos="2956"/>
      </p:guideLst>
    </p:cSldViewPr>
  </p:slideViewPr>
  <p:outlineViewPr>
    <p:cViewPr>
      <p:scale>
        <a:sx n="33" d="100"/>
        <a:sy n="33" d="100"/>
      </p:scale>
      <p:origin x="0" y="14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ilaboratory" userId="RB70uqB3G16JUwIj1G3sbTtXD8S2sxAR9nsT5G4XZBg=" providerId="None" clId="Web-{C2EB95E8-A991-4343-AAFD-377AF340BE09}"/>
    <pc:docChg chg="modSld">
      <pc:chgData name="Choilaboratory" userId="RB70uqB3G16JUwIj1G3sbTtXD8S2sxAR9nsT5G4XZBg=" providerId="None" clId="Web-{C2EB95E8-A991-4343-AAFD-377AF340BE09}" dt="2021-10-03T02:37:18.395" v="1" actId="20577"/>
      <pc:docMkLst>
        <pc:docMk/>
      </pc:docMkLst>
      <pc:sldChg chg="modSp">
        <pc:chgData name="Choilaboratory" userId="RB70uqB3G16JUwIj1G3sbTtXD8S2sxAR9nsT5G4XZBg=" providerId="None" clId="Web-{C2EB95E8-A991-4343-AAFD-377AF340BE09}" dt="2021-10-03T02:37:18.395" v="1" actId="20577"/>
        <pc:sldMkLst>
          <pc:docMk/>
          <pc:sldMk cId="2594942510" sldId="271"/>
        </pc:sldMkLst>
        <pc:spChg chg="mod">
          <ac:chgData name="Choilaboratory" userId="RB70uqB3G16JUwIj1G3sbTtXD8S2sxAR9nsT5G4XZBg=" providerId="None" clId="Web-{C2EB95E8-A991-4343-AAFD-377AF340BE09}" dt="2021-10-03T02:37:18.395" v="1" actId="20577"/>
          <ac:spMkLst>
            <pc:docMk/>
            <pc:sldMk cId="2594942510" sldId="271"/>
            <ac:spMk id="6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F0621-15A1-4005-80DA-7E716C06EB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824304-029F-4435-B515-94F6AE0DE21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What is the molecular basis for heterogeneous clinical outcomes in CTCL?</a:t>
          </a:r>
        </a:p>
      </dgm:t>
    </dgm:pt>
    <dgm:pt modelId="{2C410805-CF43-448F-97D1-DB1250972031}" type="parTrans" cxnId="{175B6E10-2CFA-4636-ADEC-9BBE3095B1C0}">
      <dgm:prSet/>
      <dgm:spPr/>
      <dgm:t>
        <a:bodyPr/>
        <a:lstStyle/>
        <a:p>
          <a:endParaRPr lang="en-US"/>
        </a:p>
      </dgm:t>
    </dgm:pt>
    <dgm:pt modelId="{EFA71911-315E-4085-8192-ABB3885D86A2}" type="sibTrans" cxnId="{175B6E10-2CFA-4636-ADEC-9BBE3095B1C0}">
      <dgm:prSet/>
      <dgm:spPr/>
      <dgm:t>
        <a:bodyPr/>
        <a:lstStyle/>
        <a:p>
          <a:endParaRPr lang="en-US"/>
        </a:p>
      </dgm:t>
    </dgm:pt>
    <dgm:pt modelId="{99FB8776-63CD-41C3-959C-91BA9666983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 TCR dependent differences help explain clinical variability?</a:t>
          </a:r>
        </a:p>
      </dgm:t>
    </dgm:pt>
    <dgm:pt modelId="{ED5EBA0D-558E-46D4-ABE0-8E0AC788020D}" type="parTrans" cxnId="{F879EB35-1526-46E2-900A-3655A431E8F5}">
      <dgm:prSet/>
      <dgm:spPr/>
      <dgm:t>
        <a:bodyPr/>
        <a:lstStyle/>
        <a:p>
          <a:endParaRPr lang="en-US"/>
        </a:p>
      </dgm:t>
    </dgm:pt>
    <dgm:pt modelId="{7E928CE6-3EE7-4DCC-BA4B-0E48F6218D7C}" type="sibTrans" cxnId="{F879EB35-1526-46E2-900A-3655A431E8F5}">
      <dgm:prSet/>
      <dgm:spPr/>
      <dgm:t>
        <a:bodyPr/>
        <a:lstStyle/>
        <a:p>
          <a:endParaRPr lang="en-US"/>
        </a:p>
      </dgm:t>
    </dgm:pt>
    <dgm:pt modelId="{EA48191B-45AA-41E3-92BF-06662E01025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Can we leverage molecular information to predict which patients will do poorly and require more aggressive therapies?</a:t>
          </a:r>
        </a:p>
      </dgm:t>
    </dgm:pt>
    <dgm:pt modelId="{8281F67F-D876-4B38-8963-A5E66317A0DC}" type="parTrans" cxnId="{ABD1AF4A-C694-4BA6-84D4-1EE2105D70C7}">
      <dgm:prSet/>
      <dgm:spPr/>
      <dgm:t>
        <a:bodyPr/>
        <a:lstStyle/>
        <a:p>
          <a:endParaRPr lang="en-US"/>
        </a:p>
      </dgm:t>
    </dgm:pt>
    <dgm:pt modelId="{71B97090-88D1-44D8-A1F4-B58A94434D45}" type="sibTrans" cxnId="{ABD1AF4A-C694-4BA6-84D4-1EE2105D70C7}">
      <dgm:prSet/>
      <dgm:spPr/>
      <dgm:t>
        <a:bodyPr/>
        <a:lstStyle/>
        <a:p>
          <a:endParaRPr lang="en-US"/>
        </a:p>
      </dgm:t>
    </dgm:pt>
    <dgm:pt modelId="{8625A055-78D2-4591-BB85-C6C6CF2888C0}" type="pres">
      <dgm:prSet presAssocID="{3FFF0621-15A1-4005-80DA-7E716C06EB84}" presName="root" presStyleCnt="0">
        <dgm:presLayoutVars>
          <dgm:dir/>
          <dgm:resizeHandles val="exact"/>
        </dgm:presLayoutVars>
      </dgm:prSet>
      <dgm:spPr/>
    </dgm:pt>
    <dgm:pt modelId="{7E165502-027F-4546-939D-3C9DAB604974}" type="pres">
      <dgm:prSet presAssocID="{F8824304-029F-4435-B515-94F6AE0DE217}" presName="compNode" presStyleCnt="0"/>
      <dgm:spPr/>
    </dgm:pt>
    <dgm:pt modelId="{73B3FC4D-71B3-4EC8-9A2D-8FF516D4533B}" type="pres">
      <dgm:prSet presAssocID="{F8824304-029F-4435-B515-94F6AE0DE217}" presName="bgRect" presStyleLbl="bgShp" presStyleIdx="0" presStyleCnt="3"/>
      <dgm:spPr/>
    </dgm:pt>
    <dgm:pt modelId="{7FB2788D-0B51-4BDE-B4F7-B60C763356A4}" type="pres">
      <dgm:prSet presAssocID="{F8824304-029F-4435-B515-94F6AE0DE2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928D6C97-7DC4-429F-88C1-C55E996B2067}" type="pres">
      <dgm:prSet presAssocID="{F8824304-029F-4435-B515-94F6AE0DE217}" presName="spaceRect" presStyleCnt="0"/>
      <dgm:spPr/>
    </dgm:pt>
    <dgm:pt modelId="{7DC01AB4-1C8E-44A9-819C-A55DD327152A}" type="pres">
      <dgm:prSet presAssocID="{F8824304-029F-4435-B515-94F6AE0DE217}" presName="parTx" presStyleLbl="revTx" presStyleIdx="0" presStyleCnt="3">
        <dgm:presLayoutVars>
          <dgm:chMax val="0"/>
          <dgm:chPref val="0"/>
        </dgm:presLayoutVars>
      </dgm:prSet>
      <dgm:spPr/>
    </dgm:pt>
    <dgm:pt modelId="{95B0581A-57BC-4B3A-AF69-205CE68C74A3}" type="pres">
      <dgm:prSet presAssocID="{EFA71911-315E-4085-8192-ABB3885D86A2}" presName="sibTrans" presStyleCnt="0"/>
      <dgm:spPr/>
    </dgm:pt>
    <dgm:pt modelId="{0E4E66F4-5798-49D8-8C41-43DAD7F21C51}" type="pres">
      <dgm:prSet presAssocID="{99FB8776-63CD-41C3-959C-91BA9666983A}" presName="compNode" presStyleCnt="0"/>
      <dgm:spPr/>
    </dgm:pt>
    <dgm:pt modelId="{FC6A02FB-DF36-4F21-870A-DDE1A9710F7B}" type="pres">
      <dgm:prSet presAssocID="{99FB8776-63CD-41C3-959C-91BA9666983A}" presName="bgRect" presStyleLbl="bgShp" presStyleIdx="1" presStyleCnt="3"/>
      <dgm:spPr/>
    </dgm:pt>
    <dgm:pt modelId="{63CEF435-5A0C-4908-B6F8-ADCCF7004132}" type="pres">
      <dgm:prSet presAssocID="{99FB8776-63CD-41C3-959C-91BA966698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E07A1AC-6061-45C5-BC81-F5058E43A86F}" type="pres">
      <dgm:prSet presAssocID="{99FB8776-63CD-41C3-959C-91BA9666983A}" presName="spaceRect" presStyleCnt="0"/>
      <dgm:spPr/>
    </dgm:pt>
    <dgm:pt modelId="{BE09FF43-ABCF-41EB-8D3A-E5FEC3FA0B01}" type="pres">
      <dgm:prSet presAssocID="{99FB8776-63CD-41C3-959C-91BA9666983A}" presName="parTx" presStyleLbl="revTx" presStyleIdx="1" presStyleCnt="3">
        <dgm:presLayoutVars>
          <dgm:chMax val="0"/>
          <dgm:chPref val="0"/>
        </dgm:presLayoutVars>
      </dgm:prSet>
      <dgm:spPr/>
    </dgm:pt>
    <dgm:pt modelId="{847A1438-C79B-4CFD-9BC2-A1486BE6A3B0}" type="pres">
      <dgm:prSet presAssocID="{7E928CE6-3EE7-4DCC-BA4B-0E48F6218D7C}" presName="sibTrans" presStyleCnt="0"/>
      <dgm:spPr/>
    </dgm:pt>
    <dgm:pt modelId="{1C1FE42A-14B8-41B0-81C9-0B5F8AEB5B46}" type="pres">
      <dgm:prSet presAssocID="{EA48191B-45AA-41E3-92BF-06662E01025C}" presName="compNode" presStyleCnt="0"/>
      <dgm:spPr/>
    </dgm:pt>
    <dgm:pt modelId="{75423997-45E1-4711-B4F6-0ADA441CAB1A}" type="pres">
      <dgm:prSet presAssocID="{EA48191B-45AA-41E3-92BF-06662E01025C}" presName="bgRect" presStyleLbl="bgShp" presStyleIdx="2" presStyleCnt="3"/>
      <dgm:spPr/>
    </dgm:pt>
    <dgm:pt modelId="{82070122-2326-440B-B93E-B528F31D5B04}" type="pres">
      <dgm:prSet presAssocID="{EA48191B-45AA-41E3-92BF-06662E0102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DB2D2E0-CA61-4431-B702-CB904DE0FB65}" type="pres">
      <dgm:prSet presAssocID="{EA48191B-45AA-41E3-92BF-06662E01025C}" presName="spaceRect" presStyleCnt="0"/>
      <dgm:spPr/>
    </dgm:pt>
    <dgm:pt modelId="{062CA661-3666-49D8-A233-49165C16C257}" type="pres">
      <dgm:prSet presAssocID="{EA48191B-45AA-41E3-92BF-06662E0102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5B6E10-2CFA-4636-ADEC-9BBE3095B1C0}" srcId="{3FFF0621-15A1-4005-80DA-7E716C06EB84}" destId="{F8824304-029F-4435-B515-94F6AE0DE217}" srcOrd="0" destOrd="0" parTransId="{2C410805-CF43-448F-97D1-DB1250972031}" sibTransId="{EFA71911-315E-4085-8192-ABB3885D86A2}"/>
    <dgm:cxn modelId="{F879EB35-1526-46E2-900A-3655A431E8F5}" srcId="{3FFF0621-15A1-4005-80DA-7E716C06EB84}" destId="{99FB8776-63CD-41C3-959C-91BA9666983A}" srcOrd="1" destOrd="0" parTransId="{ED5EBA0D-558E-46D4-ABE0-8E0AC788020D}" sibTransId="{7E928CE6-3EE7-4DCC-BA4B-0E48F6218D7C}"/>
    <dgm:cxn modelId="{ABD1AF4A-C694-4BA6-84D4-1EE2105D70C7}" srcId="{3FFF0621-15A1-4005-80DA-7E716C06EB84}" destId="{EA48191B-45AA-41E3-92BF-06662E01025C}" srcOrd="2" destOrd="0" parTransId="{8281F67F-D876-4B38-8963-A5E66317A0DC}" sibTransId="{71B97090-88D1-44D8-A1F4-B58A94434D45}"/>
    <dgm:cxn modelId="{F3237F65-8153-42F2-B2A9-0C749539CB59}" type="presOf" srcId="{3FFF0621-15A1-4005-80DA-7E716C06EB84}" destId="{8625A055-78D2-4591-BB85-C6C6CF2888C0}" srcOrd="0" destOrd="0" presId="urn:microsoft.com/office/officeart/2018/2/layout/IconVerticalSolidList"/>
    <dgm:cxn modelId="{8100D5D4-57A8-48EA-ABF9-BBEDFBC3640C}" type="presOf" srcId="{EA48191B-45AA-41E3-92BF-06662E01025C}" destId="{062CA661-3666-49D8-A233-49165C16C257}" srcOrd="0" destOrd="0" presId="urn:microsoft.com/office/officeart/2018/2/layout/IconVerticalSolidList"/>
    <dgm:cxn modelId="{F6BF0BD5-D2BF-4219-862B-C80957CB03F0}" type="presOf" srcId="{99FB8776-63CD-41C3-959C-91BA9666983A}" destId="{BE09FF43-ABCF-41EB-8D3A-E5FEC3FA0B01}" srcOrd="0" destOrd="0" presId="urn:microsoft.com/office/officeart/2018/2/layout/IconVerticalSolidList"/>
    <dgm:cxn modelId="{E70D72F7-3BD1-4193-BE3C-64FFA829372F}" type="presOf" srcId="{F8824304-029F-4435-B515-94F6AE0DE217}" destId="{7DC01AB4-1C8E-44A9-819C-A55DD327152A}" srcOrd="0" destOrd="0" presId="urn:microsoft.com/office/officeart/2018/2/layout/IconVerticalSolidList"/>
    <dgm:cxn modelId="{147C97A8-F45E-40D7-AF63-B0AB4A8C001D}" type="presParOf" srcId="{8625A055-78D2-4591-BB85-C6C6CF2888C0}" destId="{7E165502-027F-4546-939D-3C9DAB604974}" srcOrd="0" destOrd="0" presId="urn:microsoft.com/office/officeart/2018/2/layout/IconVerticalSolidList"/>
    <dgm:cxn modelId="{4C45DB9E-352B-4261-ABC4-94AB00B25142}" type="presParOf" srcId="{7E165502-027F-4546-939D-3C9DAB604974}" destId="{73B3FC4D-71B3-4EC8-9A2D-8FF516D4533B}" srcOrd="0" destOrd="0" presId="urn:microsoft.com/office/officeart/2018/2/layout/IconVerticalSolidList"/>
    <dgm:cxn modelId="{580A32AA-FE38-4BCA-B0C5-B0D284CAF423}" type="presParOf" srcId="{7E165502-027F-4546-939D-3C9DAB604974}" destId="{7FB2788D-0B51-4BDE-B4F7-B60C763356A4}" srcOrd="1" destOrd="0" presId="urn:microsoft.com/office/officeart/2018/2/layout/IconVerticalSolidList"/>
    <dgm:cxn modelId="{49FDD013-33D7-4887-81C7-17549E7BA442}" type="presParOf" srcId="{7E165502-027F-4546-939D-3C9DAB604974}" destId="{928D6C97-7DC4-429F-88C1-C55E996B2067}" srcOrd="2" destOrd="0" presId="urn:microsoft.com/office/officeart/2018/2/layout/IconVerticalSolidList"/>
    <dgm:cxn modelId="{7E9062BA-9E58-438B-8372-70252EB38912}" type="presParOf" srcId="{7E165502-027F-4546-939D-3C9DAB604974}" destId="{7DC01AB4-1C8E-44A9-819C-A55DD327152A}" srcOrd="3" destOrd="0" presId="urn:microsoft.com/office/officeart/2018/2/layout/IconVerticalSolidList"/>
    <dgm:cxn modelId="{793C5520-ED58-4CE5-A77C-99EBCF59EBA6}" type="presParOf" srcId="{8625A055-78D2-4591-BB85-C6C6CF2888C0}" destId="{95B0581A-57BC-4B3A-AF69-205CE68C74A3}" srcOrd="1" destOrd="0" presId="urn:microsoft.com/office/officeart/2018/2/layout/IconVerticalSolidList"/>
    <dgm:cxn modelId="{6FBEB69E-248E-4674-8A73-FC85AD61093A}" type="presParOf" srcId="{8625A055-78D2-4591-BB85-C6C6CF2888C0}" destId="{0E4E66F4-5798-49D8-8C41-43DAD7F21C51}" srcOrd="2" destOrd="0" presId="urn:microsoft.com/office/officeart/2018/2/layout/IconVerticalSolidList"/>
    <dgm:cxn modelId="{E1A0FE2E-1A6B-4368-B5BB-A8763AE15A15}" type="presParOf" srcId="{0E4E66F4-5798-49D8-8C41-43DAD7F21C51}" destId="{FC6A02FB-DF36-4F21-870A-DDE1A9710F7B}" srcOrd="0" destOrd="0" presId="urn:microsoft.com/office/officeart/2018/2/layout/IconVerticalSolidList"/>
    <dgm:cxn modelId="{60405704-5EF3-462E-A0E5-20BD4B4A3848}" type="presParOf" srcId="{0E4E66F4-5798-49D8-8C41-43DAD7F21C51}" destId="{63CEF435-5A0C-4908-B6F8-ADCCF7004132}" srcOrd="1" destOrd="0" presId="urn:microsoft.com/office/officeart/2018/2/layout/IconVerticalSolidList"/>
    <dgm:cxn modelId="{72FAF0F9-3949-4A1D-B10A-0FC01D09631B}" type="presParOf" srcId="{0E4E66F4-5798-49D8-8C41-43DAD7F21C51}" destId="{6E07A1AC-6061-45C5-BC81-F5058E43A86F}" srcOrd="2" destOrd="0" presId="urn:microsoft.com/office/officeart/2018/2/layout/IconVerticalSolidList"/>
    <dgm:cxn modelId="{A01756BB-850B-4CF5-A580-286AE0400759}" type="presParOf" srcId="{0E4E66F4-5798-49D8-8C41-43DAD7F21C51}" destId="{BE09FF43-ABCF-41EB-8D3A-E5FEC3FA0B01}" srcOrd="3" destOrd="0" presId="urn:microsoft.com/office/officeart/2018/2/layout/IconVerticalSolidList"/>
    <dgm:cxn modelId="{583A863A-DCEF-47F6-84DE-7D09376822A3}" type="presParOf" srcId="{8625A055-78D2-4591-BB85-C6C6CF2888C0}" destId="{847A1438-C79B-4CFD-9BC2-A1486BE6A3B0}" srcOrd="3" destOrd="0" presId="urn:microsoft.com/office/officeart/2018/2/layout/IconVerticalSolidList"/>
    <dgm:cxn modelId="{A5A410D3-155F-42C6-B6C0-22B390858E7C}" type="presParOf" srcId="{8625A055-78D2-4591-BB85-C6C6CF2888C0}" destId="{1C1FE42A-14B8-41B0-81C9-0B5F8AEB5B46}" srcOrd="4" destOrd="0" presId="urn:microsoft.com/office/officeart/2018/2/layout/IconVerticalSolidList"/>
    <dgm:cxn modelId="{5DE20719-5125-4AA5-97CA-683FCE1B8CE3}" type="presParOf" srcId="{1C1FE42A-14B8-41B0-81C9-0B5F8AEB5B46}" destId="{75423997-45E1-4711-B4F6-0ADA441CAB1A}" srcOrd="0" destOrd="0" presId="urn:microsoft.com/office/officeart/2018/2/layout/IconVerticalSolidList"/>
    <dgm:cxn modelId="{7111A76D-CB1F-46EA-ACE7-3578F242E55B}" type="presParOf" srcId="{1C1FE42A-14B8-41B0-81C9-0B5F8AEB5B46}" destId="{82070122-2326-440B-B93E-B528F31D5B04}" srcOrd="1" destOrd="0" presId="urn:microsoft.com/office/officeart/2018/2/layout/IconVerticalSolidList"/>
    <dgm:cxn modelId="{DEE4D5A3-FCC2-4376-9D6E-E93E50D0BA92}" type="presParOf" srcId="{1C1FE42A-14B8-41B0-81C9-0B5F8AEB5B46}" destId="{7DB2D2E0-CA61-4431-B702-CB904DE0FB65}" srcOrd="2" destOrd="0" presId="urn:microsoft.com/office/officeart/2018/2/layout/IconVerticalSolidList"/>
    <dgm:cxn modelId="{19471145-F708-440F-B158-70F90D1EDAD6}" type="presParOf" srcId="{1C1FE42A-14B8-41B0-81C9-0B5F8AEB5B46}" destId="{062CA661-3666-49D8-A233-49165C16C2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FC4D-71B3-4EC8-9A2D-8FF516D4533B}">
      <dsp:nvSpPr>
        <dsp:cNvPr id="0" name=""/>
        <dsp:cNvSpPr/>
      </dsp:nvSpPr>
      <dsp:spPr>
        <a:xfrm>
          <a:off x="0" y="407"/>
          <a:ext cx="6426926" cy="9524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2788D-0B51-4BDE-B4F7-B60C763356A4}">
      <dsp:nvSpPr>
        <dsp:cNvPr id="0" name=""/>
        <dsp:cNvSpPr/>
      </dsp:nvSpPr>
      <dsp:spPr>
        <a:xfrm>
          <a:off x="288103" y="214699"/>
          <a:ext cx="523825" cy="523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01AB4-1C8E-44A9-819C-A55DD327152A}">
      <dsp:nvSpPr>
        <dsp:cNvPr id="0" name=""/>
        <dsp:cNvSpPr/>
      </dsp:nvSpPr>
      <dsp:spPr>
        <a:xfrm>
          <a:off x="1100032" y="407"/>
          <a:ext cx="5326893" cy="95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7" tIns="100797" rIns="100797" bIns="1007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What is the molecular basis for heterogeneous clinical outcomes in CTCL?</a:t>
          </a:r>
        </a:p>
      </dsp:txBody>
      <dsp:txXfrm>
        <a:off x="1100032" y="407"/>
        <a:ext cx="5326893" cy="952409"/>
      </dsp:txXfrm>
    </dsp:sp>
    <dsp:sp modelId="{FC6A02FB-DF36-4F21-870A-DDE1A9710F7B}">
      <dsp:nvSpPr>
        <dsp:cNvPr id="0" name=""/>
        <dsp:cNvSpPr/>
      </dsp:nvSpPr>
      <dsp:spPr>
        <a:xfrm>
          <a:off x="0" y="1190918"/>
          <a:ext cx="6426926" cy="952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EF435-5A0C-4908-B6F8-ADCCF7004132}">
      <dsp:nvSpPr>
        <dsp:cNvPr id="0" name=""/>
        <dsp:cNvSpPr/>
      </dsp:nvSpPr>
      <dsp:spPr>
        <a:xfrm>
          <a:off x="288103" y="1405210"/>
          <a:ext cx="523825" cy="523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9FF43-ABCF-41EB-8D3A-E5FEC3FA0B01}">
      <dsp:nvSpPr>
        <dsp:cNvPr id="0" name=""/>
        <dsp:cNvSpPr/>
      </dsp:nvSpPr>
      <dsp:spPr>
        <a:xfrm>
          <a:off x="1100032" y="1190918"/>
          <a:ext cx="5326893" cy="95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7" tIns="100797" rIns="100797" bIns="1007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Do TCR dependent differences help explain clinical variability?</a:t>
          </a:r>
        </a:p>
      </dsp:txBody>
      <dsp:txXfrm>
        <a:off x="1100032" y="1190918"/>
        <a:ext cx="5326893" cy="952409"/>
      </dsp:txXfrm>
    </dsp:sp>
    <dsp:sp modelId="{75423997-45E1-4711-B4F6-0ADA441CAB1A}">
      <dsp:nvSpPr>
        <dsp:cNvPr id="0" name=""/>
        <dsp:cNvSpPr/>
      </dsp:nvSpPr>
      <dsp:spPr>
        <a:xfrm>
          <a:off x="0" y="2381429"/>
          <a:ext cx="6426926" cy="9524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70122-2326-440B-B93E-B528F31D5B04}">
      <dsp:nvSpPr>
        <dsp:cNvPr id="0" name=""/>
        <dsp:cNvSpPr/>
      </dsp:nvSpPr>
      <dsp:spPr>
        <a:xfrm>
          <a:off x="288103" y="2595721"/>
          <a:ext cx="523825" cy="523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CA661-3666-49D8-A233-49165C16C257}">
      <dsp:nvSpPr>
        <dsp:cNvPr id="0" name=""/>
        <dsp:cNvSpPr/>
      </dsp:nvSpPr>
      <dsp:spPr>
        <a:xfrm>
          <a:off x="1100032" y="2381429"/>
          <a:ext cx="5326893" cy="95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7" tIns="100797" rIns="100797" bIns="1007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Can we leverage molecular information to predict which patients will do poorly and require more aggressive therapies?</a:t>
          </a:r>
        </a:p>
      </dsp:txBody>
      <dsp:txXfrm>
        <a:off x="1100032" y="2381429"/>
        <a:ext cx="5326893" cy="952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DEE3-4E13-B64C-8438-AC66B67ED533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B3A18-A99A-974E-8D85-D3FA4285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D52D7-6AF4-EB44-8548-79E5519F8B96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F329-3889-8645-AA6B-3C2BA478A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afternoon, its an honor to have the opportunity to present our work here today. My name is Jay Daniels, I work in Jae Choi’s lab at Northwestern University, and the title of this talk today is “PD1 regulates T cell exhaustion phenotypes and disease aggressiveness in CTCL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1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88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7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0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everyone who contributed to this project, including the patients and all their families, and my funding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everyone who contributed to this project, including the patients and all their families, and my funding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relevant 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8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51468B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72495" y="2067941"/>
            <a:ext cx="674729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1192" y="2995265"/>
            <a:ext cx="672511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56" y="524265"/>
            <a:ext cx="2989360" cy="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31380" y="1526709"/>
            <a:ext cx="7347440" cy="29765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4221F580-C0C7-FE4A-BB06-8E6F259722CB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1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931380" y="1526710"/>
            <a:ext cx="3577127" cy="29765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4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B62F187D-5CCE-2540-89F0-172D7E4DA3AC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695833" y="1524606"/>
            <a:ext cx="3582987" cy="297866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51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587119" cy="26971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41220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4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7390B150-5DE9-D249-9EDB-A4FEB84366A7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9"/>
          </p:nvPr>
        </p:nvSpPr>
        <p:spPr>
          <a:xfrm>
            <a:off x="4688513" y="1799760"/>
            <a:ext cx="3587119" cy="26971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0"/>
          </p:nvPr>
        </p:nvSpPr>
        <p:spPr>
          <a:xfrm>
            <a:off x="4863433" y="1523713"/>
            <a:ext cx="341220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31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05814" y="3148557"/>
            <a:ext cx="3413806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rgbClr val="6638B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1104906" y="3418648"/>
            <a:ext cx="3414713" cy="106437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108075" y="1526709"/>
            <a:ext cx="3411545" cy="154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Date Placeholder 11"/>
          <p:cNvSpPr>
            <a:spLocks noGrp="1"/>
          </p:cNvSpPr>
          <p:nvPr>
            <p:ph type="dt" sz="half" idx="16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482CC369-25CA-A140-8CA0-FF7FC94DB54C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26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4865008" y="3148557"/>
            <a:ext cx="3413806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4864100" y="3418648"/>
            <a:ext cx="3414713" cy="106437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4867269" y="1526709"/>
            <a:ext cx="3411545" cy="154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08794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1"/>
          <p:cNvSpPr>
            <a:spLocks noGrp="1"/>
          </p:cNvSpPr>
          <p:nvPr>
            <p:ph type="dt" sz="half" idx="22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D84B06E5-F86A-B54A-BD79-1396288F3124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24" name="Footer Placeholder 12"/>
          <p:cNvSpPr>
            <a:spLocks noGrp="1"/>
          </p:cNvSpPr>
          <p:nvPr>
            <p:ph type="ftr" sz="quarter" idx="23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195169" y="1524466"/>
            <a:ext cx="3948831" cy="297133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931606" cy="10879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756686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5"/>
          </p:nvPr>
        </p:nvSpPr>
        <p:spPr>
          <a:xfrm>
            <a:off x="932494" y="3301348"/>
            <a:ext cx="3931606" cy="10879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1107414" y="3025301"/>
            <a:ext cx="3756686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16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654424" y="1525450"/>
            <a:ext cx="2209800" cy="2970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65837" y="1525450"/>
            <a:ext cx="2209800" cy="2970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17"/>
          </p:nvPr>
        </p:nvSpPr>
        <p:spPr>
          <a:xfrm>
            <a:off x="2554919" y="4827469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E7821-82FA-5D47-A338-FEE7FB12F249}" type="datetime1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1111702" y="1523713"/>
            <a:ext cx="233856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935667" y="1803966"/>
            <a:ext cx="2514600" cy="269183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Tx/>
              <a:defRPr lang="en-US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02845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2844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FFFFFF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494248" y="4782238"/>
            <a:ext cx="4809346" cy="2414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or Section Title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478223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68" y="4767368"/>
            <a:ext cx="1715014" cy="2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65935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2695696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2" y="4746370"/>
            <a:ext cx="1788381" cy="3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3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2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6855794" y="4533562"/>
            <a:ext cx="1447800" cy="1682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A38EC05-E3EA-C649-9CE5-71E503F74839}" type="datetime1">
              <a:rPr lang="bg-BG" smtClean="0">
                <a:solidFill>
                  <a:prstClr val="white"/>
                </a:solidFill>
              </a:rPr>
              <a:pPr/>
              <a:t>14.10.21 г.</a:t>
            </a:fld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4789710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or Section Title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478223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72495" y="2067941"/>
            <a:ext cx="674729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1192" y="2995265"/>
            <a:ext cx="672511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68" y="4767368"/>
            <a:ext cx="1715014" cy="2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0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439" y="-32487"/>
            <a:ext cx="7909561" cy="5200569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468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4" y="524265"/>
            <a:ext cx="2989360" cy="4211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507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ence image1rgb 16x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" y="0"/>
            <a:ext cx="9119681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4689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4" y="524265"/>
            <a:ext cx="2989360" cy="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0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1498" y="-32487"/>
            <a:ext cx="7172502" cy="520057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4" y="524265"/>
            <a:ext cx="2989360" cy="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0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907" y="-32488"/>
            <a:ext cx="6812278" cy="523096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938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95974" y="-31977"/>
            <a:ext cx="8648026" cy="5175478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0062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113" y="-42336"/>
            <a:ext cx="7053498" cy="521995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4" y="524265"/>
            <a:ext cx="2989360" cy="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1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4" y="524265"/>
            <a:ext cx="2989360" cy="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6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our Photo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220200" y="877304"/>
            <a:ext cx="1642462" cy="3237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How to put in your own Photo: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‘View-Slide Master’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‘Insert-Picture’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Browse to the</a:t>
            </a:r>
            <a:r>
              <a:rPr lang="en-US" sz="1200" spc="-50" baseline="0" dirty="0">
                <a:solidFill>
                  <a:schemeClr val="bg1"/>
                </a:solidFill>
              </a:rPr>
              <a:t> image you would like to place. Image should be 1024x768, 1200x900, or other 4:3 aspect ratio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Select image and click OK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Scale to full screen size if necessary.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Click image, go</a:t>
            </a:r>
            <a:r>
              <a:rPr lang="en-US" sz="1200" spc="-50" baseline="0" dirty="0">
                <a:solidFill>
                  <a:schemeClr val="bg1"/>
                </a:solidFill>
              </a:rPr>
              <a:t> to ‘Format-</a:t>
            </a:r>
            <a:r>
              <a:rPr lang="en-US" sz="1200" spc="-50" dirty="0">
                <a:solidFill>
                  <a:schemeClr val="bg1"/>
                </a:solidFill>
              </a:rPr>
              <a:t>Send to Back’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‘View-Normal’ to return to slides</a:t>
            </a: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4" y="524265"/>
            <a:ext cx="2989360" cy="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100604" y="126213"/>
            <a:ext cx="7159932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32609" y="1524784"/>
            <a:ext cx="7350339" cy="297895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756915" y="4833819"/>
            <a:ext cx="850392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US" sz="800" smtClean="0"/>
            </a:lvl1pPr>
          </a:lstStyle>
          <a:p>
            <a:fld id="{4DD056AA-046F-1E41-8A7D-BECBA863898E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430" y="4787033"/>
            <a:ext cx="4435163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4787034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PT-RGB-Shapes1.ai"/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198" y="380325"/>
            <a:ext cx="1572122" cy="549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2" y="4746370"/>
            <a:ext cx="1788381" cy="3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2" r:id="rId4"/>
    <p:sldLayoutId id="2147483650" r:id="rId5"/>
    <p:sldLayoutId id="2147483655" r:id="rId6"/>
    <p:sldLayoutId id="2147483656" r:id="rId7"/>
    <p:sldLayoutId id="2147483658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tabLst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4625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8838" indent="-176213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5525" indent="-16668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00604" y="2571750"/>
            <a:ext cx="7535396" cy="87632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PD1 regulates T cell exhaustion phenotypes and disease aggressiveness in CTCL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604" y="3729312"/>
            <a:ext cx="7263276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 Daniels, MD/PhD Candidate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 Laboratory, Northwestern University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EORTC Cutaneous Lymphoma Group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14</a:t>
            </a:r>
            <a:r>
              <a:rPr lang="en-US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9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511" y="17381"/>
            <a:ext cx="7618723" cy="1205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PD1 is a checkpoint inhibitor molecule that limits T cell effector functions and is associated with T cell exhaustion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37958-EDCB-0345-8551-49B6DFA1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13" y="1332411"/>
            <a:ext cx="5024106" cy="31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7" y="515338"/>
            <a:ext cx="7553987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PD1low CTCLs lack surface or transcriptional signatures of exhaustion present in all other CTCLs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3AD98-1704-674C-994B-676EDB451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164997"/>
            <a:ext cx="73406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706" y="260120"/>
            <a:ext cx="7810312" cy="10916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CTCLs show variable levels of cytokine production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0C854-3C1C-8148-AEDA-427A94261AA5}"/>
              </a:ext>
            </a:extLst>
          </p:cNvPr>
          <p:cNvSpPr/>
          <p:nvPr/>
        </p:nvSpPr>
        <p:spPr>
          <a:xfrm>
            <a:off x="1635997" y="1559209"/>
            <a:ext cx="237808" cy="522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6B1F4-8BF1-0B43-8512-235B6F346035}"/>
              </a:ext>
            </a:extLst>
          </p:cNvPr>
          <p:cNvSpPr/>
          <p:nvPr/>
        </p:nvSpPr>
        <p:spPr>
          <a:xfrm>
            <a:off x="4989436" y="1694192"/>
            <a:ext cx="237808" cy="522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0AF2C-2385-F647-8477-F68E382BAA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9132" y="1820399"/>
            <a:ext cx="1910129" cy="1091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FA88C-2862-8547-8C84-E3B77B4D8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38" y="1669022"/>
            <a:ext cx="3756141" cy="27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35" y="491093"/>
            <a:ext cx="7180264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PD1 knockout is sufficient to reverse the T cell exhaustion signature in mouse oncogene expressing T cells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FB2D3-DA68-344F-ABF2-34C2F0517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184" y="1571214"/>
            <a:ext cx="3751631" cy="30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35" y="491093"/>
            <a:ext cx="7180264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PD1 deletions are associated with increasing stage and worse overall survival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9B786-0C81-B545-9E13-7AA505F1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7104"/>
            <a:ext cx="9144000" cy="258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5166C-7359-B244-8F7F-A0F496E2710B}"/>
              </a:ext>
            </a:extLst>
          </p:cNvPr>
          <p:cNvSpPr txBox="1"/>
          <p:nvPr/>
        </p:nvSpPr>
        <p:spPr>
          <a:xfrm>
            <a:off x="4037238" y="135081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IV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893DC-E597-9A41-AFFA-DED4E7C08F2C}"/>
              </a:ext>
            </a:extLst>
          </p:cNvPr>
          <p:cNvSpPr txBox="1"/>
          <p:nvPr/>
        </p:nvSpPr>
        <p:spPr>
          <a:xfrm>
            <a:off x="7130266" y="135081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II-III</a:t>
            </a:r>
          </a:p>
        </p:txBody>
      </p:sp>
    </p:spTree>
    <p:extLst>
      <p:ext uri="{BB962C8B-B14F-4D97-AF65-F5344CB8AC3E}">
        <p14:creationId xmlns:p14="http://schemas.microsoft.com/office/powerpoint/2010/main" val="375511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directions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2F28B9B-6681-4745-8239-199BAF391580}"/>
              </a:ext>
            </a:extLst>
          </p:cNvPr>
          <p:cNvSpPr txBox="1">
            <a:spLocks/>
          </p:cNvSpPr>
          <p:nvPr/>
        </p:nvSpPr>
        <p:spPr>
          <a:xfrm>
            <a:off x="1101570" y="889410"/>
            <a:ext cx="5891413" cy="3403915"/>
          </a:xfrm>
          <a:prstGeom prst="rect">
            <a:avLst/>
          </a:prstGeom>
        </p:spPr>
        <p:txBody>
          <a:bodyPr/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CTCLs display functional heterogeneity that is explained in part due to T cell exhaustion phenotypes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PD1 deletions reverse tumor T cell exhaustion and promote a worse prognosis in CTCL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PD1 genetic loss be used as a biomarker prospectively?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mechanisms by which PD1 deletions promote CTCL aggressiveness? Are any of these pathways targetable?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these findings have implications for checkpoint blockade in CTCL? Is tumor cell intrinsic genetic deletion different from pharmacologic blockade, and if so, how?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565B3-245B-6344-A5D0-0E28858F2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77" y="127411"/>
            <a:ext cx="1460500" cy="229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546BBA-3A6B-3341-8EB3-0CEAB3F2D7F7}"/>
              </a:ext>
            </a:extLst>
          </p:cNvPr>
          <p:cNvSpPr txBox="1"/>
          <p:nvPr/>
        </p:nvSpPr>
        <p:spPr>
          <a:xfrm>
            <a:off x="7204364" y="2426111"/>
            <a:ext cx="181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details:</a:t>
            </a:r>
          </a:p>
          <a:p>
            <a:pPr algn="ctr"/>
            <a:r>
              <a:rPr lang="en-US" dirty="0"/>
              <a:t>Last week’s issue of </a:t>
            </a:r>
            <a:r>
              <a:rPr lang="en-US" i="1" dirty="0"/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91511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8"/>
          </p:nvPr>
        </p:nvSpPr>
        <p:spPr>
          <a:xfrm>
            <a:off x="935670" y="1287329"/>
            <a:ext cx="3587119" cy="3197795"/>
          </a:xfrm>
        </p:spPr>
        <p:txBody>
          <a:bodyPr/>
          <a:lstStyle/>
          <a:p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Joonhee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My mentor: Jae Choi</a:t>
            </a: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NU CTCL team:</a:t>
            </a:r>
          </a:p>
          <a:p>
            <a:pPr lvl="1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Joan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Guitart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Barbara Pro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Maria E. Martinez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Jeffrey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Sosman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Choi lab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Ringbloom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Sara Choi</a:t>
            </a:r>
          </a:p>
          <a:p>
            <a:pPr lvl="1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Jingyi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Jane Thomas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Caroline Snowden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Katie Lee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Calvin Law</a:t>
            </a:r>
          </a:p>
          <a:p>
            <a:pPr lvl="1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Yujin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Lee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Acknowledgements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10590" y="1011282"/>
            <a:ext cx="3412205" cy="29519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Northwestern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9"/>
          </p:nvPr>
        </p:nvSpPr>
        <p:spPr>
          <a:xfrm>
            <a:off x="5464581" y="1313097"/>
            <a:ext cx="3587119" cy="1784702"/>
          </a:xfrm>
        </p:spPr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Mouse work (TUM):</a:t>
            </a:r>
          </a:p>
          <a:p>
            <a:pPr lvl="1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Wartewig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Jurgen Ruland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Cytof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(BWH):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Deepak Rao</a:t>
            </a:r>
          </a:p>
          <a:p>
            <a:pPr marL="174625" lvl="1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0"/>
          </p:nvPr>
        </p:nvSpPr>
        <p:spPr>
          <a:xfrm>
            <a:off x="5639501" y="1037049"/>
            <a:ext cx="3412205" cy="29519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5367216-5BC1-CF4D-860A-1A9CCE8FE8D8}"/>
              </a:ext>
            </a:extLst>
          </p:cNvPr>
          <p:cNvSpPr txBox="1">
            <a:spLocks/>
          </p:cNvSpPr>
          <p:nvPr/>
        </p:nvSpPr>
        <p:spPr>
          <a:xfrm>
            <a:off x="5639007" y="2948176"/>
            <a:ext cx="3412205" cy="295195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A200A-CBE1-934A-9E2E-200A4E09F70A}"/>
              </a:ext>
            </a:extLst>
          </p:cNvPr>
          <p:cNvSpPr/>
          <p:nvPr/>
        </p:nvSpPr>
        <p:spPr>
          <a:xfrm>
            <a:off x="5393602" y="3176684"/>
            <a:ext cx="1941891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ct val="20000"/>
              </a:spcBef>
              <a:buClr>
                <a:srgbClr val="917EAE"/>
              </a:buClr>
              <a:buFont typeface="Arial"/>
              <a:buChar char="•"/>
            </a:pPr>
            <a:r>
              <a:rPr lang="en-US" sz="11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NIH/NCI T32CA09560</a:t>
            </a:r>
          </a:p>
          <a:p>
            <a:pPr marL="174625" indent="-174625">
              <a:spcBef>
                <a:spcPct val="20000"/>
              </a:spcBef>
              <a:buClr>
                <a:srgbClr val="917EAE"/>
              </a:buClr>
              <a:buFont typeface="Arial"/>
              <a:buChar char="•"/>
            </a:pPr>
            <a:r>
              <a:rPr lang="en-US" sz="11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NIH/NCI F30CA265107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DBF7973-1D53-4A4C-BA4D-3623310E4D2F}"/>
              </a:ext>
            </a:extLst>
          </p:cNvPr>
          <p:cNvSpPr txBox="1">
            <a:spLocks/>
          </p:cNvSpPr>
          <p:nvPr/>
        </p:nvSpPr>
        <p:spPr>
          <a:xfrm>
            <a:off x="5639007" y="4090226"/>
            <a:ext cx="3412205" cy="295195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patients and their families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A80E3E-B24B-CB44-BF7D-35D0FD1F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22" y="1332244"/>
            <a:ext cx="1725784" cy="19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4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Thanks for your attention! 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02148-DC99-8F42-85C9-E36A0BA51AB6}"/>
              </a:ext>
            </a:extLst>
          </p:cNvPr>
          <p:cNvSpPr txBox="1"/>
          <p:nvPr/>
        </p:nvSpPr>
        <p:spPr>
          <a:xfrm>
            <a:off x="1098557" y="88941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relevant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6814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35" y="212847"/>
            <a:ext cx="7180264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outcomes in CTCL are heterogenous even among stage matched patients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E84A60-4132-9348-B439-A9FAF6952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7860" y="974847"/>
            <a:ext cx="5055614" cy="353655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C2D051-09BA-FC45-BE9F-F6060ACF05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46" y="4477960"/>
            <a:ext cx="2691245" cy="6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52BBDA-2A9F-0348-A7AD-3C630B6EE277}"/>
              </a:ext>
            </a:extLst>
          </p:cNvPr>
          <p:cNvSpPr/>
          <p:nvPr/>
        </p:nvSpPr>
        <p:spPr>
          <a:xfrm>
            <a:off x="1507381" y="1906793"/>
            <a:ext cx="1699491" cy="960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molecular explanations for heterogeneity in clinical outcomes?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DAF5E-5CD5-E046-9E52-707DE0724428}"/>
              </a:ext>
            </a:extLst>
          </p:cNvPr>
          <p:cNvSpPr txBox="1"/>
          <p:nvPr/>
        </p:nvSpPr>
        <p:spPr>
          <a:xfrm>
            <a:off x="1585813" y="2151041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B35892-3FCB-3E45-92CD-4180456F7CA1}"/>
              </a:ext>
            </a:extLst>
          </p:cNvPr>
          <p:cNvCxnSpPr/>
          <p:nvPr/>
        </p:nvCxnSpPr>
        <p:spPr>
          <a:xfrm>
            <a:off x="3528291" y="2387084"/>
            <a:ext cx="13392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6B27CE-3636-2545-AA3A-0E395C0DF3AF}"/>
              </a:ext>
            </a:extLst>
          </p:cNvPr>
          <p:cNvSpPr txBox="1"/>
          <p:nvPr/>
        </p:nvSpPr>
        <p:spPr>
          <a:xfrm>
            <a:off x="3821111" y="192020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72C17-B733-BA48-BE6E-89EF6F34EE68}"/>
              </a:ext>
            </a:extLst>
          </p:cNvPr>
          <p:cNvSpPr/>
          <p:nvPr/>
        </p:nvSpPr>
        <p:spPr>
          <a:xfrm>
            <a:off x="5134581" y="1906793"/>
            <a:ext cx="1699491" cy="960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E0CE2-5ADE-A84D-A57C-911BD6373AFC}"/>
              </a:ext>
            </a:extLst>
          </p:cNvPr>
          <p:cNvSpPr txBox="1"/>
          <p:nvPr/>
        </p:nvSpPr>
        <p:spPr>
          <a:xfrm>
            <a:off x="5209908" y="1970461"/>
            <a:ext cx="1624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97970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outstanding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0E0F954-9B73-504E-AE44-1A8E2D478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988164"/>
              </p:ext>
            </p:extLst>
          </p:nvPr>
        </p:nvGraphicFramePr>
        <p:xfrm>
          <a:off x="1358537" y="1098417"/>
          <a:ext cx="6426926" cy="333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39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7" y="456168"/>
            <a:ext cx="7180264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CTCLs will show global hyper-responsiveness to TCR stimulation due to TCR activating mutations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BF9DAC-761E-AD4F-BFCE-F8DA1C49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1541"/>
            <a:ext cx="9144000" cy="2110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EAADC4-45A3-FA43-8A4D-C48A631050AA}"/>
              </a:ext>
            </a:extLst>
          </p:cNvPr>
          <p:cNvSpPr txBox="1"/>
          <p:nvPr/>
        </p:nvSpPr>
        <p:spPr>
          <a:xfrm>
            <a:off x="6062403" y="3556000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whole genome sequencing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55CDD-A264-B74A-B57C-5FEB768345D5}"/>
              </a:ext>
            </a:extLst>
          </p:cNvPr>
          <p:cNvSpPr txBox="1"/>
          <p:nvPr/>
        </p:nvSpPr>
        <p:spPr>
          <a:xfrm>
            <a:off x="77619" y="1218168"/>
            <a:ext cx="69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 to correlate genomics with TCR dependent phenotypes:</a:t>
            </a:r>
          </a:p>
        </p:txBody>
      </p:sp>
    </p:spTree>
    <p:extLst>
      <p:ext uri="{BB962C8B-B14F-4D97-AF65-F5344CB8AC3E}">
        <p14:creationId xmlns:p14="http://schemas.microsoft.com/office/powerpoint/2010/main" val="235697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 samples display a surprisingly heterogenous ability to proliferate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 vivo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BA680-BB03-1944-BB2D-4145E5DA7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175"/>
            <a:ext cx="9144000" cy="30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 to identify molecular basis for heterogenous ex vivo proliferation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D8AF3-74F0-A049-9927-8A9219F1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160"/>
            <a:ext cx="9144000" cy="14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8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B5A-9A6E-E442-90CA-459B63F4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5" y="448177"/>
            <a:ext cx="7348757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PD1 is the most significantly different mutation and transcript between high and no proliferators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35A1A-9E0A-1347-B701-1983553023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56763-CFD8-4644-B9D6-7ED305E35106}"/>
              </a:ext>
            </a:extLst>
          </p:cNvPr>
          <p:cNvSpPr/>
          <p:nvPr/>
        </p:nvSpPr>
        <p:spPr>
          <a:xfrm>
            <a:off x="366521" y="1199935"/>
            <a:ext cx="220076" cy="2928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42D67A-EB85-4445-A30D-FA06D9C0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934" y="1613087"/>
            <a:ext cx="2837343" cy="3203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480FC-DFA0-F341-BCE8-03E7D1907EAC}"/>
              </a:ext>
            </a:extLst>
          </p:cNvPr>
          <p:cNvSpPr txBox="1"/>
          <p:nvPr/>
        </p:nvSpPr>
        <p:spPr>
          <a:xfrm>
            <a:off x="5732184" y="119993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RNAseq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D0057-0641-F948-B7FF-32B03D230B47}"/>
              </a:ext>
            </a:extLst>
          </p:cNvPr>
          <p:cNvSpPr/>
          <p:nvPr/>
        </p:nvSpPr>
        <p:spPr>
          <a:xfrm>
            <a:off x="4405745" y="1492829"/>
            <a:ext cx="457200" cy="469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F8724-E03E-3944-A2BE-C246D903C6BA}"/>
              </a:ext>
            </a:extLst>
          </p:cNvPr>
          <p:cNvSpPr txBox="1"/>
          <p:nvPr/>
        </p:nvSpPr>
        <p:spPr>
          <a:xfrm>
            <a:off x="2592864" y="119993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DNAseq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44827D-6C93-AC44-959C-44E00256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26" y="1492158"/>
            <a:ext cx="2512286" cy="32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46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33679</TotalTime>
  <Words>555</Words>
  <Application>Microsoft Macintosh PowerPoint</Application>
  <PresentationFormat>On-screen Show (16:9)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Grande</vt:lpstr>
      <vt:lpstr>Office Theme</vt:lpstr>
      <vt:lpstr>PD1 regulates T cell exhaustion phenotypes and disease aggressiveness in CTCL</vt:lpstr>
      <vt:lpstr>Disclosures</vt:lpstr>
      <vt:lpstr>Clinical outcomes in CTCL are heterogenous even among stage matched patients</vt:lpstr>
      <vt:lpstr>What are the molecular explanations for heterogeneity in clinical outcomes?</vt:lpstr>
      <vt:lpstr>Key outstanding questions</vt:lpstr>
      <vt:lpstr>Hypothesis: CTCLs will show global hyper-responsiveness to TCR stimulation due to TCR activating mutations</vt:lpstr>
      <vt:lpstr>SS samples display a surprisingly heterogenous ability to proliferate ex vivo</vt:lpstr>
      <vt:lpstr>Approach to identify molecular basis for heterogenous ex vivo proliferation</vt:lpstr>
      <vt:lpstr>PD1 is the most significantly different mutation and transcript between high and no proliferators</vt:lpstr>
      <vt:lpstr>PD1 is a checkpoint inhibitor molecule that limits T cell effector functions and is associated with T cell exhaustion</vt:lpstr>
      <vt:lpstr>PD1low CTCLs lack surface or transcriptional signatures of exhaustion present in all other CTCLs</vt:lpstr>
      <vt:lpstr>CTCLs show variable levels of cytokine production</vt:lpstr>
      <vt:lpstr>PD1 knockout is sufficient to reverse the T cell exhaustion signature in mouse oncogene expressing T cells</vt:lpstr>
      <vt:lpstr>PD1 deletions are associated with increasing stage and worse overall survival</vt:lpstr>
      <vt:lpstr>Conclusions and future directions</vt:lpstr>
      <vt:lpstr>Acknowledgements</vt:lpstr>
      <vt:lpstr>Thanks for your attention! Questions?</vt:lpstr>
    </vt:vector>
  </TitlesOfParts>
  <Company>Liska +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SunJoo</dc:creator>
  <cp:lastModifiedBy>jay daniels</cp:lastModifiedBy>
  <cp:revision>197</cp:revision>
  <cp:lastPrinted>2014-06-11T14:40:11Z</cp:lastPrinted>
  <dcterms:created xsi:type="dcterms:W3CDTF">2014-06-09T22:24:31Z</dcterms:created>
  <dcterms:modified xsi:type="dcterms:W3CDTF">2021-10-14T09:03:46Z</dcterms:modified>
</cp:coreProperties>
</file>