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1" r:id="rId3"/>
    <p:sldId id="300" r:id="rId4"/>
    <p:sldId id="310" r:id="rId5"/>
    <p:sldId id="309" r:id="rId6"/>
    <p:sldId id="298" r:id="rId7"/>
    <p:sldId id="315" r:id="rId8"/>
    <p:sldId id="316" r:id="rId9"/>
    <p:sldId id="317" r:id="rId10"/>
    <p:sldId id="321" r:id="rId11"/>
    <p:sldId id="320" r:id="rId12"/>
    <p:sldId id="318" r:id="rId13"/>
    <p:sldId id="299" r:id="rId14"/>
    <p:sldId id="311" r:id="rId15"/>
    <p:sldId id="322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8">
          <p15:clr>
            <a:srgbClr val="A4A3A4"/>
          </p15:clr>
        </p15:guide>
        <p15:guide id="2" orient="horz" pos="3138">
          <p15:clr>
            <a:srgbClr val="A4A3A4"/>
          </p15:clr>
        </p15:guide>
        <p15:guide id="3" orient="horz" pos="200">
          <p15:clr>
            <a:srgbClr val="A4A3A4"/>
          </p15:clr>
        </p15:guide>
        <p15:guide id="4" orient="horz" pos="1791">
          <p15:clr>
            <a:srgbClr val="A4A3A4"/>
          </p15:clr>
        </p15:guide>
        <p15:guide id="5" orient="horz" pos="2717">
          <p15:clr>
            <a:srgbClr val="A4A3A4"/>
          </p15:clr>
        </p15:guide>
        <p15:guide id="6" orient="horz" pos="953">
          <p15:clr>
            <a:srgbClr val="A4A3A4"/>
          </p15:clr>
        </p15:guide>
        <p15:guide id="7" orient="horz" pos="487">
          <p15:clr>
            <a:srgbClr val="A4A3A4"/>
          </p15:clr>
        </p15:guide>
        <p15:guide id="8" pos="2847">
          <p15:clr>
            <a:srgbClr val="A4A3A4"/>
          </p15:clr>
        </p15:guide>
        <p15:guide id="9" pos="5213">
          <p15:clr>
            <a:srgbClr val="A4A3A4"/>
          </p15:clr>
        </p15:guide>
        <p15:guide id="10" pos="698">
          <p15:clr>
            <a:srgbClr val="A4A3A4"/>
          </p15:clr>
        </p15:guide>
        <p15:guide id="11" pos="205">
          <p15:clr>
            <a:srgbClr val="A4A3A4"/>
          </p15:clr>
        </p15:guide>
        <p15:guide id="12" pos="3064">
          <p15:clr>
            <a:srgbClr val="A4A3A4"/>
          </p15:clr>
        </p15:guide>
        <p15:guide id="13" pos="29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1468B"/>
    <a:srgbClr val="514689"/>
    <a:srgbClr val="514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AD5D03-ABD2-4BB8-8B5A-8F884C78A0A9}" v="3" dt="2021-10-03T02:35:24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3" autoAdjust="0"/>
    <p:restoredTop sz="81769" autoAdjust="0"/>
  </p:normalViewPr>
  <p:slideViewPr>
    <p:cSldViewPr snapToGrid="0" showGuides="1">
      <p:cViewPr varScale="1">
        <p:scale>
          <a:sx n="138" d="100"/>
          <a:sy n="138" d="100"/>
        </p:scale>
        <p:origin x="1792" y="176"/>
      </p:cViewPr>
      <p:guideLst>
        <p:guide orient="horz" pos="2968"/>
        <p:guide orient="horz" pos="3138"/>
        <p:guide orient="horz" pos="200"/>
        <p:guide orient="horz" pos="1791"/>
        <p:guide orient="horz" pos="2717"/>
        <p:guide orient="horz" pos="953"/>
        <p:guide orient="horz" pos="487"/>
        <p:guide pos="2847"/>
        <p:guide pos="5213"/>
        <p:guide pos="698"/>
        <p:guide pos="205"/>
        <p:guide pos="3064"/>
        <p:guide pos="2956"/>
      </p:guideLst>
    </p:cSldViewPr>
  </p:slideViewPr>
  <p:outlineViewPr>
    <p:cViewPr>
      <p:scale>
        <a:sx n="33" d="100"/>
        <a:sy n="33" d="100"/>
      </p:scale>
      <p:origin x="0" y="14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ilaboratory" userId="RB70uqB3G16JUwIj1G3sbTtXD8S2sxAR9nsT5G4XZBg=" providerId="None" clId="Web-{06AD5D03-ABD2-4BB8-8B5A-8F884C78A0A9}"/>
    <pc:docChg chg="modSld">
      <pc:chgData name="Choilaboratory" userId="RB70uqB3G16JUwIj1G3sbTtXD8S2sxAR9nsT5G4XZBg=" providerId="None" clId="Web-{06AD5D03-ABD2-4BB8-8B5A-8F884C78A0A9}" dt="2021-10-03T02:35:21.384" v="1" actId="20577"/>
      <pc:docMkLst>
        <pc:docMk/>
      </pc:docMkLst>
      <pc:sldChg chg="modSp">
        <pc:chgData name="Choilaboratory" userId="RB70uqB3G16JUwIj1G3sbTtXD8S2sxAR9nsT5G4XZBg=" providerId="None" clId="Web-{06AD5D03-ABD2-4BB8-8B5A-8F884C78A0A9}" dt="2021-10-03T02:35:21.384" v="1" actId="20577"/>
        <pc:sldMkLst>
          <pc:docMk/>
          <pc:sldMk cId="2594942510" sldId="271"/>
        </pc:sldMkLst>
        <pc:spChg chg="mod">
          <ac:chgData name="Choilaboratory" userId="RB70uqB3G16JUwIj1G3sbTtXD8S2sxAR9nsT5G4XZBg=" providerId="None" clId="Web-{06AD5D03-ABD2-4BB8-8B5A-8F884C78A0A9}" dt="2021-10-03T02:35:21.384" v="1" actId="20577"/>
          <ac:spMkLst>
            <pc:docMk/>
            <pc:sldMk cId="2594942510" sldId="271"/>
            <ac:spMk id="6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FF0621-15A1-4005-80DA-7E716C06EB8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8824304-029F-4435-B515-94F6AE0DE217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What are the genetic similarities and differences between MF and SS?</a:t>
          </a:r>
        </a:p>
      </dgm:t>
    </dgm:pt>
    <dgm:pt modelId="{2C410805-CF43-448F-97D1-DB1250972031}" type="parTrans" cxnId="{175B6E10-2CFA-4636-ADEC-9BBE3095B1C0}">
      <dgm:prSet/>
      <dgm:spPr/>
      <dgm:t>
        <a:bodyPr/>
        <a:lstStyle/>
        <a:p>
          <a:endParaRPr lang="en-US"/>
        </a:p>
      </dgm:t>
    </dgm:pt>
    <dgm:pt modelId="{EFA71911-315E-4085-8192-ABB3885D86A2}" type="sibTrans" cxnId="{175B6E10-2CFA-4636-ADEC-9BBE3095B1C0}">
      <dgm:prSet/>
      <dgm:spPr/>
      <dgm:t>
        <a:bodyPr/>
        <a:lstStyle/>
        <a:p>
          <a:endParaRPr lang="en-US"/>
        </a:p>
      </dgm:t>
    </dgm:pt>
    <dgm:pt modelId="{99FB8776-63CD-41C3-959C-91BA9666983A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Do MF and SS have different mutational signatures?</a:t>
          </a:r>
        </a:p>
      </dgm:t>
    </dgm:pt>
    <dgm:pt modelId="{ED5EBA0D-558E-46D4-ABE0-8E0AC788020D}" type="parTrans" cxnId="{F879EB35-1526-46E2-900A-3655A431E8F5}">
      <dgm:prSet/>
      <dgm:spPr/>
      <dgm:t>
        <a:bodyPr/>
        <a:lstStyle/>
        <a:p>
          <a:endParaRPr lang="en-US"/>
        </a:p>
      </dgm:t>
    </dgm:pt>
    <dgm:pt modelId="{7E928CE6-3EE7-4DCC-BA4B-0E48F6218D7C}" type="sibTrans" cxnId="{F879EB35-1526-46E2-900A-3655A431E8F5}">
      <dgm:prSet/>
      <dgm:spPr/>
      <dgm:t>
        <a:bodyPr/>
        <a:lstStyle/>
        <a:p>
          <a:endParaRPr lang="en-US"/>
        </a:p>
      </dgm:t>
    </dgm:pt>
    <dgm:pt modelId="{EA48191B-45AA-41E3-92BF-06662E01025C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Can other types of samples such as MF-preceded SS provide insights?</a:t>
          </a:r>
        </a:p>
      </dgm:t>
    </dgm:pt>
    <dgm:pt modelId="{8281F67F-D876-4B38-8963-A5E66317A0DC}" type="parTrans" cxnId="{ABD1AF4A-C694-4BA6-84D4-1EE2105D70C7}">
      <dgm:prSet/>
      <dgm:spPr/>
      <dgm:t>
        <a:bodyPr/>
        <a:lstStyle/>
        <a:p>
          <a:endParaRPr lang="en-US"/>
        </a:p>
      </dgm:t>
    </dgm:pt>
    <dgm:pt modelId="{71B97090-88D1-44D8-A1F4-B58A94434D45}" type="sibTrans" cxnId="{ABD1AF4A-C694-4BA6-84D4-1EE2105D70C7}">
      <dgm:prSet/>
      <dgm:spPr/>
      <dgm:t>
        <a:bodyPr/>
        <a:lstStyle/>
        <a:p>
          <a:endParaRPr lang="en-US"/>
        </a:p>
      </dgm:t>
    </dgm:pt>
    <dgm:pt modelId="{8625A055-78D2-4591-BB85-C6C6CF2888C0}" type="pres">
      <dgm:prSet presAssocID="{3FFF0621-15A1-4005-80DA-7E716C06EB84}" presName="root" presStyleCnt="0">
        <dgm:presLayoutVars>
          <dgm:dir/>
          <dgm:resizeHandles val="exact"/>
        </dgm:presLayoutVars>
      </dgm:prSet>
      <dgm:spPr/>
    </dgm:pt>
    <dgm:pt modelId="{7E165502-027F-4546-939D-3C9DAB604974}" type="pres">
      <dgm:prSet presAssocID="{F8824304-029F-4435-B515-94F6AE0DE217}" presName="compNode" presStyleCnt="0"/>
      <dgm:spPr/>
    </dgm:pt>
    <dgm:pt modelId="{73B3FC4D-71B3-4EC8-9A2D-8FF516D4533B}" type="pres">
      <dgm:prSet presAssocID="{F8824304-029F-4435-B515-94F6AE0DE217}" presName="bgRect" presStyleLbl="bgShp" presStyleIdx="0" presStyleCnt="3"/>
      <dgm:spPr/>
    </dgm:pt>
    <dgm:pt modelId="{7FB2788D-0B51-4BDE-B4F7-B60C763356A4}" type="pres">
      <dgm:prSet presAssocID="{F8824304-029F-4435-B515-94F6AE0DE21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928D6C97-7DC4-429F-88C1-C55E996B2067}" type="pres">
      <dgm:prSet presAssocID="{F8824304-029F-4435-B515-94F6AE0DE217}" presName="spaceRect" presStyleCnt="0"/>
      <dgm:spPr/>
    </dgm:pt>
    <dgm:pt modelId="{7DC01AB4-1C8E-44A9-819C-A55DD327152A}" type="pres">
      <dgm:prSet presAssocID="{F8824304-029F-4435-B515-94F6AE0DE217}" presName="parTx" presStyleLbl="revTx" presStyleIdx="0" presStyleCnt="3">
        <dgm:presLayoutVars>
          <dgm:chMax val="0"/>
          <dgm:chPref val="0"/>
        </dgm:presLayoutVars>
      </dgm:prSet>
      <dgm:spPr/>
    </dgm:pt>
    <dgm:pt modelId="{95B0581A-57BC-4B3A-AF69-205CE68C74A3}" type="pres">
      <dgm:prSet presAssocID="{EFA71911-315E-4085-8192-ABB3885D86A2}" presName="sibTrans" presStyleCnt="0"/>
      <dgm:spPr/>
    </dgm:pt>
    <dgm:pt modelId="{0E4E66F4-5798-49D8-8C41-43DAD7F21C51}" type="pres">
      <dgm:prSet presAssocID="{99FB8776-63CD-41C3-959C-91BA9666983A}" presName="compNode" presStyleCnt="0"/>
      <dgm:spPr/>
    </dgm:pt>
    <dgm:pt modelId="{FC6A02FB-DF36-4F21-870A-DDE1A9710F7B}" type="pres">
      <dgm:prSet presAssocID="{99FB8776-63CD-41C3-959C-91BA9666983A}" presName="bgRect" presStyleLbl="bgShp" presStyleIdx="1" presStyleCnt="3"/>
      <dgm:spPr/>
    </dgm:pt>
    <dgm:pt modelId="{63CEF435-5A0C-4908-B6F8-ADCCF7004132}" type="pres">
      <dgm:prSet presAssocID="{99FB8776-63CD-41C3-959C-91BA9666983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6E07A1AC-6061-45C5-BC81-F5058E43A86F}" type="pres">
      <dgm:prSet presAssocID="{99FB8776-63CD-41C3-959C-91BA9666983A}" presName="spaceRect" presStyleCnt="0"/>
      <dgm:spPr/>
    </dgm:pt>
    <dgm:pt modelId="{BE09FF43-ABCF-41EB-8D3A-E5FEC3FA0B01}" type="pres">
      <dgm:prSet presAssocID="{99FB8776-63CD-41C3-959C-91BA9666983A}" presName="parTx" presStyleLbl="revTx" presStyleIdx="1" presStyleCnt="3">
        <dgm:presLayoutVars>
          <dgm:chMax val="0"/>
          <dgm:chPref val="0"/>
        </dgm:presLayoutVars>
      </dgm:prSet>
      <dgm:spPr/>
    </dgm:pt>
    <dgm:pt modelId="{847A1438-C79B-4CFD-9BC2-A1486BE6A3B0}" type="pres">
      <dgm:prSet presAssocID="{7E928CE6-3EE7-4DCC-BA4B-0E48F6218D7C}" presName="sibTrans" presStyleCnt="0"/>
      <dgm:spPr/>
    </dgm:pt>
    <dgm:pt modelId="{1C1FE42A-14B8-41B0-81C9-0B5F8AEB5B46}" type="pres">
      <dgm:prSet presAssocID="{EA48191B-45AA-41E3-92BF-06662E01025C}" presName="compNode" presStyleCnt="0"/>
      <dgm:spPr/>
    </dgm:pt>
    <dgm:pt modelId="{75423997-45E1-4711-B4F6-0ADA441CAB1A}" type="pres">
      <dgm:prSet presAssocID="{EA48191B-45AA-41E3-92BF-06662E01025C}" presName="bgRect" presStyleLbl="bgShp" presStyleIdx="2" presStyleCnt="3"/>
      <dgm:spPr/>
    </dgm:pt>
    <dgm:pt modelId="{82070122-2326-440B-B93E-B528F31D5B04}" type="pres">
      <dgm:prSet presAssocID="{EA48191B-45AA-41E3-92BF-06662E01025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7DB2D2E0-CA61-4431-B702-CB904DE0FB65}" type="pres">
      <dgm:prSet presAssocID="{EA48191B-45AA-41E3-92BF-06662E01025C}" presName="spaceRect" presStyleCnt="0"/>
      <dgm:spPr/>
    </dgm:pt>
    <dgm:pt modelId="{062CA661-3666-49D8-A233-49165C16C257}" type="pres">
      <dgm:prSet presAssocID="{EA48191B-45AA-41E3-92BF-06662E01025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75B6E10-2CFA-4636-ADEC-9BBE3095B1C0}" srcId="{3FFF0621-15A1-4005-80DA-7E716C06EB84}" destId="{F8824304-029F-4435-B515-94F6AE0DE217}" srcOrd="0" destOrd="0" parTransId="{2C410805-CF43-448F-97D1-DB1250972031}" sibTransId="{EFA71911-315E-4085-8192-ABB3885D86A2}"/>
    <dgm:cxn modelId="{F879EB35-1526-46E2-900A-3655A431E8F5}" srcId="{3FFF0621-15A1-4005-80DA-7E716C06EB84}" destId="{99FB8776-63CD-41C3-959C-91BA9666983A}" srcOrd="1" destOrd="0" parTransId="{ED5EBA0D-558E-46D4-ABE0-8E0AC788020D}" sibTransId="{7E928CE6-3EE7-4DCC-BA4B-0E48F6218D7C}"/>
    <dgm:cxn modelId="{ABD1AF4A-C694-4BA6-84D4-1EE2105D70C7}" srcId="{3FFF0621-15A1-4005-80DA-7E716C06EB84}" destId="{EA48191B-45AA-41E3-92BF-06662E01025C}" srcOrd="2" destOrd="0" parTransId="{8281F67F-D876-4B38-8963-A5E66317A0DC}" sibTransId="{71B97090-88D1-44D8-A1F4-B58A94434D45}"/>
    <dgm:cxn modelId="{F3237F65-8153-42F2-B2A9-0C749539CB59}" type="presOf" srcId="{3FFF0621-15A1-4005-80DA-7E716C06EB84}" destId="{8625A055-78D2-4591-BB85-C6C6CF2888C0}" srcOrd="0" destOrd="0" presId="urn:microsoft.com/office/officeart/2018/2/layout/IconVerticalSolidList"/>
    <dgm:cxn modelId="{8100D5D4-57A8-48EA-ABF9-BBEDFBC3640C}" type="presOf" srcId="{EA48191B-45AA-41E3-92BF-06662E01025C}" destId="{062CA661-3666-49D8-A233-49165C16C257}" srcOrd="0" destOrd="0" presId="urn:microsoft.com/office/officeart/2018/2/layout/IconVerticalSolidList"/>
    <dgm:cxn modelId="{F6BF0BD5-D2BF-4219-862B-C80957CB03F0}" type="presOf" srcId="{99FB8776-63CD-41C3-959C-91BA9666983A}" destId="{BE09FF43-ABCF-41EB-8D3A-E5FEC3FA0B01}" srcOrd="0" destOrd="0" presId="urn:microsoft.com/office/officeart/2018/2/layout/IconVerticalSolidList"/>
    <dgm:cxn modelId="{E70D72F7-3BD1-4193-BE3C-64FFA829372F}" type="presOf" srcId="{F8824304-029F-4435-B515-94F6AE0DE217}" destId="{7DC01AB4-1C8E-44A9-819C-A55DD327152A}" srcOrd="0" destOrd="0" presId="urn:microsoft.com/office/officeart/2018/2/layout/IconVerticalSolidList"/>
    <dgm:cxn modelId="{147C97A8-F45E-40D7-AF63-B0AB4A8C001D}" type="presParOf" srcId="{8625A055-78D2-4591-BB85-C6C6CF2888C0}" destId="{7E165502-027F-4546-939D-3C9DAB604974}" srcOrd="0" destOrd="0" presId="urn:microsoft.com/office/officeart/2018/2/layout/IconVerticalSolidList"/>
    <dgm:cxn modelId="{4C45DB9E-352B-4261-ABC4-94AB00B25142}" type="presParOf" srcId="{7E165502-027F-4546-939D-3C9DAB604974}" destId="{73B3FC4D-71B3-4EC8-9A2D-8FF516D4533B}" srcOrd="0" destOrd="0" presId="urn:microsoft.com/office/officeart/2018/2/layout/IconVerticalSolidList"/>
    <dgm:cxn modelId="{580A32AA-FE38-4BCA-B0C5-B0D284CAF423}" type="presParOf" srcId="{7E165502-027F-4546-939D-3C9DAB604974}" destId="{7FB2788D-0B51-4BDE-B4F7-B60C763356A4}" srcOrd="1" destOrd="0" presId="urn:microsoft.com/office/officeart/2018/2/layout/IconVerticalSolidList"/>
    <dgm:cxn modelId="{49FDD013-33D7-4887-81C7-17549E7BA442}" type="presParOf" srcId="{7E165502-027F-4546-939D-3C9DAB604974}" destId="{928D6C97-7DC4-429F-88C1-C55E996B2067}" srcOrd="2" destOrd="0" presId="urn:microsoft.com/office/officeart/2018/2/layout/IconVerticalSolidList"/>
    <dgm:cxn modelId="{7E9062BA-9E58-438B-8372-70252EB38912}" type="presParOf" srcId="{7E165502-027F-4546-939D-3C9DAB604974}" destId="{7DC01AB4-1C8E-44A9-819C-A55DD327152A}" srcOrd="3" destOrd="0" presId="urn:microsoft.com/office/officeart/2018/2/layout/IconVerticalSolidList"/>
    <dgm:cxn modelId="{793C5520-ED58-4CE5-A77C-99EBCF59EBA6}" type="presParOf" srcId="{8625A055-78D2-4591-BB85-C6C6CF2888C0}" destId="{95B0581A-57BC-4B3A-AF69-205CE68C74A3}" srcOrd="1" destOrd="0" presId="urn:microsoft.com/office/officeart/2018/2/layout/IconVerticalSolidList"/>
    <dgm:cxn modelId="{6FBEB69E-248E-4674-8A73-FC85AD61093A}" type="presParOf" srcId="{8625A055-78D2-4591-BB85-C6C6CF2888C0}" destId="{0E4E66F4-5798-49D8-8C41-43DAD7F21C51}" srcOrd="2" destOrd="0" presId="urn:microsoft.com/office/officeart/2018/2/layout/IconVerticalSolidList"/>
    <dgm:cxn modelId="{E1A0FE2E-1A6B-4368-B5BB-A8763AE15A15}" type="presParOf" srcId="{0E4E66F4-5798-49D8-8C41-43DAD7F21C51}" destId="{FC6A02FB-DF36-4F21-870A-DDE1A9710F7B}" srcOrd="0" destOrd="0" presId="urn:microsoft.com/office/officeart/2018/2/layout/IconVerticalSolidList"/>
    <dgm:cxn modelId="{60405704-5EF3-462E-A0E5-20BD4B4A3848}" type="presParOf" srcId="{0E4E66F4-5798-49D8-8C41-43DAD7F21C51}" destId="{63CEF435-5A0C-4908-B6F8-ADCCF7004132}" srcOrd="1" destOrd="0" presId="urn:microsoft.com/office/officeart/2018/2/layout/IconVerticalSolidList"/>
    <dgm:cxn modelId="{72FAF0F9-3949-4A1D-B10A-0FC01D09631B}" type="presParOf" srcId="{0E4E66F4-5798-49D8-8C41-43DAD7F21C51}" destId="{6E07A1AC-6061-45C5-BC81-F5058E43A86F}" srcOrd="2" destOrd="0" presId="urn:microsoft.com/office/officeart/2018/2/layout/IconVerticalSolidList"/>
    <dgm:cxn modelId="{A01756BB-850B-4CF5-A580-286AE0400759}" type="presParOf" srcId="{0E4E66F4-5798-49D8-8C41-43DAD7F21C51}" destId="{BE09FF43-ABCF-41EB-8D3A-E5FEC3FA0B01}" srcOrd="3" destOrd="0" presId="urn:microsoft.com/office/officeart/2018/2/layout/IconVerticalSolidList"/>
    <dgm:cxn modelId="{583A863A-DCEF-47F6-84DE-7D09376822A3}" type="presParOf" srcId="{8625A055-78D2-4591-BB85-C6C6CF2888C0}" destId="{847A1438-C79B-4CFD-9BC2-A1486BE6A3B0}" srcOrd="3" destOrd="0" presId="urn:microsoft.com/office/officeart/2018/2/layout/IconVerticalSolidList"/>
    <dgm:cxn modelId="{A5A410D3-155F-42C6-B6C0-22B390858E7C}" type="presParOf" srcId="{8625A055-78D2-4591-BB85-C6C6CF2888C0}" destId="{1C1FE42A-14B8-41B0-81C9-0B5F8AEB5B46}" srcOrd="4" destOrd="0" presId="urn:microsoft.com/office/officeart/2018/2/layout/IconVerticalSolidList"/>
    <dgm:cxn modelId="{5DE20719-5125-4AA5-97CA-683FCE1B8CE3}" type="presParOf" srcId="{1C1FE42A-14B8-41B0-81C9-0B5F8AEB5B46}" destId="{75423997-45E1-4711-B4F6-0ADA441CAB1A}" srcOrd="0" destOrd="0" presId="urn:microsoft.com/office/officeart/2018/2/layout/IconVerticalSolidList"/>
    <dgm:cxn modelId="{7111A76D-CB1F-46EA-ACE7-3578F242E55B}" type="presParOf" srcId="{1C1FE42A-14B8-41B0-81C9-0B5F8AEB5B46}" destId="{82070122-2326-440B-B93E-B528F31D5B04}" srcOrd="1" destOrd="0" presId="urn:microsoft.com/office/officeart/2018/2/layout/IconVerticalSolidList"/>
    <dgm:cxn modelId="{DEE4D5A3-FCC2-4376-9D6E-E93E50D0BA92}" type="presParOf" srcId="{1C1FE42A-14B8-41B0-81C9-0B5F8AEB5B46}" destId="{7DB2D2E0-CA61-4431-B702-CB904DE0FB65}" srcOrd="2" destOrd="0" presId="urn:microsoft.com/office/officeart/2018/2/layout/IconVerticalSolidList"/>
    <dgm:cxn modelId="{19471145-F708-440F-B158-70F90D1EDAD6}" type="presParOf" srcId="{1C1FE42A-14B8-41B0-81C9-0B5F8AEB5B46}" destId="{062CA661-3666-49D8-A233-49165C16C25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3FC4D-71B3-4EC8-9A2D-8FF516D4533B}">
      <dsp:nvSpPr>
        <dsp:cNvPr id="0" name=""/>
        <dsp:cNvSpPr/>
      </dsp:nvSpPr>
      <dsp:spPr>
        <a:xfrm>
          <a:off x="0" y="407"/>
          <a:ext cx="6426926" cy="9524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B2788D-0B51-4BDE-B4F7-B60C763356A4}">
      <dsp:nvSpPr>
        <dsp:cNvPr id="0" name=""/>
        <dsp:cNvSpPr/>
      </dsp:nvSpPr>
      <dsp:spPr>
        <a:xfrm>
          <a:off x="288103" y="214699"/>
          <a:ext cx="523825" cy="5238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01AB4-1C8E-44A9-819C-A55DD327152A}">
      <dsp:nvSpPr>
        <dsp:cNvPr id="0" name=""/>
        <dsp:cNvSpPr/>
      </dsp:nvSpPr>
      <dsp:spPr>
        <a:xfrm>
          <a:off x="1100032" y="407"/>
          <a:ext cx="5326893" cy="952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00797" rIns="100797" bIns="10079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What are the genetic similarities and differences between MF and SS?</a:t>
          </a:r>
        </a:p>
      </dsp:txBody>
      <dsp:txXfrm>
        <a:off x="1100032" y="407"/>
        <a:ext cx="5326893" cy="952409"/>
      </dsp:txXfrm>
    </dsp:sp>
    <dsp:sp modelId="{FC6A02FB-DF36-4F21-870A-DDE1A9710F7B}">
      <dsp:nvSpPr>
        <dsp:cNvPr id="0" name=""/>
        <dsp:cNvSpPr/>
      </dsp:nvSpPr>
      <dsp:spPr>
        <a:xfrm>
          <a:off x="0" y="1190918"/>
          <a:ext cx="6426926" cy="9524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EF435-5A0C-4908-B6F8-ADCCF7004132}">
      <dsp:nvSpPr>
        <dsp:cNvPr id="0" name=""/>
        <dsp:cNvSpPr/>
      </dsp:nvSpPr>
      <dsp:spPr>
        <a:xfrm>
          <a:off x="288103" y="1405210"/>
          <a:ext cx="523825" cy="5238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9FF43-ABCF-41EB-8D3A-E5FEC3FA0B01}">
      <dsp:nvSpPr>
        <dsp:cNvPr id="0" name=""/>
        <dsp:cNvSpPr/>
      </dsp:nvSpPr>
      <dsp:spPr>
        <a:xfrm>
          <a:off x="1100032" y="1190918"/>
          <a:ext cx="5326893" cy="952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00797" rIns="100797" bIns="10079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Do MF and SS have different mutational signatures?</a:t>
          </a:r>
        </a:p>
      </dsp:txBody>
      <dsp:txXfrm>
        <a:off x="1100032" y="1190918"/>
        <a:ext cx="5326893" cy="952409"/>
      </dsp:txXfrm>
    </dsp:sp>
    <dsp:sp modelId="{75423997-45E1-4711-B4F6-0ADA441CAB1A}">
      <dsp:nvSpPr>
        <dsp:cNvPr id="0" name=""/>
        <dsp:cNvSpPr/>
      </dsp:nvSpPr>
      <dsp:spPr>
        <a:xfrm>
          <a:off x="0" y="2381429"/>
          <a:ext cx="6426926" cy="95240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70122-2326-440B-B93E-B528F31D5B04}">
      <dsp:nvSpPr>
        <dsp:cNvPr id="0" name=""/>
        <dsp:cNvSpPr/>
      </dsp:nvSpPr>
      <dsp:spPr>
        <a:xfrm>
          <a:off x="288103" y="2595721"/>
          <a:ext cx="523825" cy="5238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CA661-3666-49D8-A233-49165C16C257}">
      <dsp:nvSpPr>
        <dsp:cNvPr id="0" name=""/>
        <dsp:cNvSpPr/>
      </dsp:nvSpPr>
      <dsp:spPr>
        <a:xfrm>
          <a:off x="1100032" y="2381429"/>
          <a:ext cx="5326893" cy="952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97" tIns="100797" rIns="100797" bIns="10079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Can other types of samples such as MF-preceded SS provide insights?</a:t>
          </a:r>
        </a:p>
      </dsp:txBody>
      <dsp:txXfrm>
        <a:off x="1100032" y="2381429"/>
        <a:ext cx="5326893" cy="952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ADEE3-4E13-B64C-8438-AC66B67ED533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B3A18-A99A-974E-8D85-D3FA42850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422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D52D7-6AF4-EB44-8548-79E5519F8B96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5F329-3889-8645-AA6B-3C2BA478A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18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afternoon, its an honor to have the opportunity to present our work here today. My name is Jay Daniels, I work in Jae Choi’s lab at Northwestern University, and the title of this talk today is “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Subtype-specific differences in the genomic landscape of cutaneous T cell lymphomas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89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81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84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5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00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to everyone who contributed to this project, including the patients and all their families, and my funding sources.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64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to everyone who contributed to this project, including the patients and all their families, and my funding sources.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1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relevant disclosures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6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83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77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39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2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5F329-3889-8645-AA6B-3C2BA478A3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7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0">
              <a:srgbClr val="51468B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>
            <a:off x="0" y="-50786"/>
            <a:ext cx="3033057" cy="524891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072495" y="2067941"/>
            <a:ext cx="674729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1192" y="2995265"/>
            <a:ext cx="6725114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56" y="524265"/>
            <a:ext cx="2989360" cy="4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9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31380" y="1526709"/>
            <a:ext cx="7347440" cy="29765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4221F580-C0C7-FE4A-BB06-8E6F259722CB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11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931380" y="1526710"/>
            <a:ext cx="3577127" cy="297656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6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B62F187D-5CCE-2540-89F0-172D7E4DA3AC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695833" y="1524606"/>
            <a:ext cx="3582987" cy="297866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518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587119" cy="269716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412205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0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7390B150-5DE9-D249-9EDB-A4FEB84366A7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21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2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9"/>
          </p:nvPr>
        </p:nvSpPr>
        <p:spPr>
          <a:xfrm>
            <a:off x="4688513" y="1799760"/>
            <a:ext cx="3587119" cy="269716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20"/>
          </p:nvPr>
        </p:nvSpPr>
        <p:spPr>
          <a:xfrm>
            <a:off x="4863433" y="1523713"/>
            <a:ext cx="3412205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31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1105814" y="3148557"/>
            <a:ext cx="3413806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rgbClr val="6638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1104906" y="3418648"/>
            <a:ext cx="3414713" cy="10643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108075" y="1526709"/>
            <a:ext cx="3411545" cy="15462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Date Placeholder 11"/>
          <p:cNvSpPr>
            <a:spLocks noGrp="1"/>
          </p:cNvSpPr>
          <p:nvPr>
            <p:ph type="dt" sz="half" idx="16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482CC369-25CA-A140-8CA0-FF7FC94DB54C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26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7" name="Slide Number Placeholder 13"/>
          <p:cNvSpPr>
            <a:spLocks noGrp="1"/>
          </p:cNvSpPr>
          <p:nvPr>
            <p:ph type="sldNum" sz="quarter" idx="18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9"/>
          </p:nvPr>
        </p:nvSpPr>
        <p:spPr>
          <a:xfrm>
            <a:off x="4865008" y="3148557"/>
            <a:ext cx="3413806" cy="3474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0"/>
          </p:nvPr>
        </p:nvSpPr>
        <p:spPr>
          <a:xfrm>
            <a:off x="4864100" y="3418648"/>
            <a:ext cx="3414713" cy="1064379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21" hasCustomPrompt="1"/>
          </p:nvPr>
        </p:nvSpPr>
        <p:spPr>
          <a:xfrm>
            <a:off x="4867269" y="1526709"/>
            <a:ext cx="3411545" cy="154628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08794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11"/>
          <p:cNvSpPr>
            <a:spLocks noGrp="1"/>
          </p:cNvSpPr>
          <p:nvPr>
            <p:ph type="dt" sz="half" idx="22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D84B06E5-F86A-B54A-BD79-1396288F3124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24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5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5195169" y="1524466"/>
            <a:ext cx="3948831" cy="297133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931606" cy="108790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756686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25"/>
          </p:nvPr>
        </p:nvSpPr>
        <p:spPr>
          <a:xfrm>
            <a:off x="932494" y="3301348"/>
            <a:ext cx="3931606" cy="1087903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/>
          </p:nvPr>
        </p:nvSpPr>
        <p:spPr>
          <a:xfrm>
            <a:off x="1107414" y="3025301"/>
            <a:ext cx="3756686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161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acts + Side Images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/>
          <p:cNvSpPr/>
          <p:nvPr userDrawn="1"/>
        </p:nvSpPr>
        <p:spPr>
          <a:xfrm>
            <a:off x="0" y="-50786"/>
            <a:ext cx="3033057" cy="524891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654424" y="1525450"/>
            <a:ext cx="2209800" cy="2970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65837" y="1525450"/>
            <a:ext cx="2209800" cy="29703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Date Placeholder 11"/>
          <p:cNvSpPr>
            <a:spLocks noGrp="1"/>
          </p:cNvSpPr>
          <p:nvPr>
            <p:ph type="dt" sz="half" idx="17"/>
          </p:nvPr>
        </p:nvSpPr>
        <p:spPr>
          <a:xfrm>
            <a:off x="2554919" y="4827469"/>
            <a:ext cx="850392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DE7821-82FA-5D47-A338-FEE7FB12F249}" type="datetime1">
              <a:rPr lang="en-US" smtClean="0"/>
              <a:pPr/>
              <a:t>10/14/21</a:t>
            </a:fld>
            <a:endParaRPr lang="en-US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idx="20"/>
          </p:nvPr>
        </p:nvSpPr>
        <p:spPr>
          <a:xfrm>
            <a:off x="1111702" y="1523713"/>
            <a:ext cx="2338565" cy="2951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00" b="0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21"/>
          </p:nvPr>
        </p:nvSpPr>
        <p:spPr>
          <a:xfrm>
            <a:off x="935667" y="1803966"/>
            <a:ext cx="2514600" cy="269183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>
              <a:buClrTx/>
              <a:defRPr lang="en-US" smtClean="0">
                <a:solidFill>
                  <a:srgbClr val="FFFFFF"/>
                </a:solidFill>
              </a:defRPr>
            </a:lvl1pPr>
            <a:lvl2pPr>
              <a:defRPr lang="en-US" smtClean="0">
                <a:solidFill>
                  <a:srgbClr val="FFFFFF"/>
                </a:solidFill>
              </a:defRPr>
            </a:lvl2pPr>
            <a:lvl3pPr>
              <a:defRPr lang="en-US" smtClean="0">
                <a:solidFill>
                  <a:srgbClr val="FFFFFF"/>
                </a:solidFill>
              </a:defRPr>
            </a:lvl3pPr>
            <a:lvl4pPr>
              <a:defRPr lang="en-US" smtClean="0">
                <a:solidFill>
                  <a:srgbClr val="FFFFFF"/>
                </a:solidFill>
              </a:defRPr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02845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02844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rgbClr val="FFFFFF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7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494248" y="4782238"/>
            <a:ext cx="4809346" cy="2414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or Section Title</a:t>
            </a:r>
          </a:p>
        </p:txBody>
      </p:sp>
      <p:sp>
        <p:nvSpPr>
          <p:cNvPr id="28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478223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68" y="4767368"/>
            <a:ext cx="1715014" cy="25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2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6E460D88-FDEE-654D-9AC4-EB2542DECCF3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15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6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659358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1"/>
          <p:cNvSpPr>
            <a:spLocks noGrp="1"/>
          </p:cNvSpPr>
          <p:nvPr>
            <p:ph type="dt" sz="half" idx="14"/>
          </p:nvPr>
        </p:nvSpPr>
        <p:spPr>
          <a:xfrm>
            <a:off x="2695696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6E460D88-FDEE-654D-9AC4-EB2542DECCF3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12" y="4746370"/>
            <a:ext cx="1788381" cy="33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3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6E460D88-FDEE-654D-9AC4-EB2542DECCF3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82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gradFill flip="none" rotWithShape="1">
          <a:gsLst>
            <a:gs pos="0">
              <a:srgbClr val="514689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/>
          <p:nvPr userDrawn="1"/>
        </p:nvSpPr>
        <p:spPr>
          <a:xfrm>
            <a:off x="0" y="-50786"/>
            <a:ext cx="3033057" cy="5248916"/>
          </a:xfrm>
          <a:custGeom>
            <a:avLst/>
            <a:gdLst>
              <a:gd name="connsiteX0" fmla="*/ 0 w 990600"/>
              <a:gd name="connsiteY0" fmla="*/ 0 h 381000"/>
              <a:gd name="connsiteX1" fmla="*/ 990600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31308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800099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0600"/>
              <a:gd name="connsiteY0" fmla="*/ 0 h 381000"/>
              <a:gd name="connsiteX1" fmla="*/ 794257 w 990600"/>
              <a:gd name="connsiteY1" fmla="*/ 0 h 381000"/>
              <a:gd name="connsiteX2" fmla="*/ 990600 w 990600"/>
              <a:gd name="connsiteY2" fmla="*/ 381000 h 381000"/>
              <a:gd name="connsiteX3" fmla="*/ 0 w 990600"/>
              <a:gd name="connsiteY3" fmla="*/ 381000 h 381000"/>
              <a:gd name="connsiteX4" fmla="*/ 0 w 990600"/>
              <a:gd name="connsiteY4" fmla="*/ 0 h 381000"/>
              <a:gd name="connsiteX0" fmla="*/ 0 w 998946"/>
              <a:gd name="connsiteY0" fmla="*/ 0 h 381000"/>
              <a:gd name="connsiteX1" fmla="*/ 794257 w 998946"/>
              <a:gd name="connsiteY1" fmla="*/ 0 h 381000"/>
              <a:gd name="connsiteX2" fmla="*/ 998946 w 998946"/>
              <a:gd name="connsiteY2" fmla="*/ 381000 h 381000"/>
              <a:gd name="connsiteX3" fmla="*/ 0 w 998946"/>
              <a:gd name="connsiteY3" fmla="*/ 381000 h 381000"/>
              <a:gd name="connsiteX4" fmla="*/ 0 w 998946"/>
              <a:gd name="connsiteY4" fmla="*/ 0 h 381000"/>
              <a:gd name="connsiteX0" fmla="*/ 0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0 w 1001466"/>
              <a:gd name="connsiteY4" fmla="*/ 0 h 381000"/>
              <a:gd name="connsiteX0" fmla="*/ 411575 w 1001466"/>
              <a:gd name="connsiteY0" fmla="*/ 0 h 381000"/>
              <a:gd name="connsiteX1" fmla="*/ 794257 w 1001466"/>
              <a:gd name="connsiteY1" fmla="*/ 0 h 381000"/>
              <a:gd name="connsiteX2" fmla="*/ 1001466 w 1001466"/>
              <a:gd name="connsiteY2" fmla="*/ 381000 h 381000"/>
              <a:gd name="connsiteX3" fmla="*/ 0 w 1001466"/>
              <a:gd name="connsiteY3" fmla="*/ 381000 h 381000"/>
              <a:gd name="connsiteX4" fmla="*/ 411575 w 1001466"/>
              <a:gd name="connsiteY4" fmla="*/ 0 h 381000"/>
              <a:gd name="connsiteX0" fmla="*/ 0 w 589891"/>
              <a:gd name="connsiteY0" fmla="*/ 0 h 381000"/>
              <a:gd name="connsiteX1" fmla="*/ 382682 w 589891"/>
              <a:gd name="connsiteY1" fmla="*/ 0 h 381000"/>
              <a:gd name="connsiteX2" fmla="*/ 589891 w 589891"/>
              <a:gd name="connsiteY2" fmla="*/ 381000 h 381000"/>
              <a:gd name="connsiteX3" fmla="*/ 980 w 589891"/>
              <a:gd name="connsiteY3" fmla="*/ 379040 h 381000"/>
              <a:gd name="connsiteX4" fmla="*/ 0 w 589891"/>
              <a:gd name="connsiteY4" fmla="*/ 0 h 381000"/>
              <a:gd name="connsiteX0" fmla="*/ 1023 w 590914"/>
              <a:gd name="connsiteY0" fmla="*/ 0 h 381000"/>
              <a:gd name="connsiteX1" fmla="*/ 383705 w 590914"/>
              <a:gd name="connsiteY1" fmla="*/ 0 h 381000"/>
              <a:gd name="connsiteX2" fmla="*/ 590914 w 590914"/>
              <a:gd name="connsiteY2" fmla="*/ 381000 h 381000"/>
              <a:gd name="connsiteX3" fmla="*/ 43 w 590914"/>
              <a:gd name="connsiteY3" fmla="*/ 380020 h 381000"/>
              <a:gd name="connsiteX4" fmla="*/ 1023 w 590914"/>
              <a:gd name="connsiteY4" fmla="*/ 0 h 381000"/>
              <a:gd name="connsiteX0" fmla="*/ 294963 w 590872"/>
              <a:gd name="connsiteY0" fmla="*/ 980 h 381000"/>
              <a:gd name="connsiteX1" fmla="*/ 383663 w 590872"/>
              <a:gd name="connsiteY1" fmla="*/ 0 h 381000"/>
              <a:gd name="connsiteX2" fmla="*/ 590872 w 590872"/>
              <a:gd name="connsiteY2" fmla="*/ 381000 h 381000"/>
              <a:gd name="connsiteX3" fmla="*/ 1 w 590872"/>
              <a:gd name="connsiteY3" fmla="*/ 380020 h 381000"/>
              <a:gd name="connsiteX4" fmla="*/ 294963 w 590872"/>
              <a:gd name="connsiteY4" fmla="*/ 980 h 381000"/>
              <a:gd name="connsiteX0" fmla="*/ 0 w 295909"/>
              <a:gd name="connsiteY0" fmla="*/ 980 h 381000"/>
              <a:gd name="connsiteX1" fmla="*/ 88700 w 295909"/>
              <a:gd name="connsiteY1" fmla="*/ 0 h 381000"/>
              <a:gd name="connsiteX2" fmla="*/ 295909 w 295909"/>
              <a:gd name="connsiteY2" fmla="*/ 381000 h 381000"/>
              <a:gd name="connsiteX3" fmla="*/ 980 w 295909"/>
              <a:gd name="connsiteY3" fmla="*/ 380020 h 381000"/>
              <a:gd name="connsiteX4" fmla="*/ 0 w 295909"/>
              <a:gd name="connsiteY4" fmla="*/ 980 h 381000"/>
              <a:gd name="connsiteX0" fmla="*/ 51939 w 294931"/>
              <a:gd name="connsiteY0" fmla="*/ 0 h 381000"/>
              <a:gd name="connsiteX1" fmla="*/ 87722 w 294931"/>
              <a:gd name="connsiteY1" fmla="*/ 0 h 381000"/>
              <a:gd name="connsiteX2" fmla="*/ 294931 w 294931"/>
              <a:gd name="connsiteY2" fmla="*/ 381000 h 381000"/>
              <a:gd name="connsiteX3" fmla="*/ 2 w 294931"/>
              <a:gd name="connsiteY3" fmla="*/ 380020 h 381000"/>
              <a:gd name="connsiteX4" fmla="*/ 51939 w 294931"/>
              <a:gd name="connsiteY4" fmla="*/ 0 h 381000"/>
              <a:gd name="connsiteX0" fmla="*/ 1024 w 244016"/>
              <a:gd name="connsiteY0" fmla="*/ 0 h 381980"/>
              <a:gd name="connsiteX1" fmla="*/ 36807 w 244016"/>
              <a:gd name="connsiteY1" fmla="*/ 0 h 381980"/>
              <a:gd name="connsiteX2" fmla="*/ 244016 w 244016"/>
              <a:gd name="connsiteY2" fmla="*/ 381000 h 381980"/>
              <a:gd name="connsiteX3" fmla="*/ 44 w 244016"/>
              <a:gd name="connsiteY3" fmla="*/ 381980 h 381980"/>
              <a:gd name="connsiteX4" fmla="*/ 1024 w 244016"/>
              <a:gd name="connsiteY4" fmla="*/ 0 h 381980"/>
              <a:gd name="connsiteX0" fmla="*/ 94 w 244066"/>
              <a:gd name="connsiteY0" fmla="*/ 980 h 381980"/>
              <a:gd name="connsiteX1" fmla="*/ 36857 w 244066"/>
              <a:gd name="connsiteY1" fmla="*/ 0 h 381980"/>
              <a:gd name="connsiteX2" fmla="*/ 244066 w 244066"/>
              <a:gd name="connsiteY2" fmla="*/ 381000 h 381980"/>
              <a:gd name="connsiteX3" fmla="*/ 94 w 244066"/>
              <a:gd name="connsiteY3" fmla="*/ 381980 h 381980"/>
              <a:gd name="connsiteX4" fmla="*/ 94 w 244066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980 h 381980"/>
              <a:gd name="connsiteX1" fmla="*/ 36763 w 243972"/>
              <a:gd name="connsiteY1" fmla="*/ 0 h 381980"/>
              <a:gd name="connsiteX2" fmla="*/ 243972 w 243972"/>
              <a:gd name="connsiteY2" fmla="*/ 381000 h 381980"/>
              <a:gd name="connsiteX3" fmla="*/ 0 w 243972"/>
              <a:gd name="connsiteY3" fmla="*/ 381980 h 381980"/>
              <a:gd name="connsiteX4" fmla="*/ 0 w 243972"/>
              <a:gd name="connsiteY4" fmla="*/ 980 h 381980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3276"/>
              <a:gd name="connsiteX1" fmla="*/ 36763 w 243972"/>
              <a:gd name="connsiteY1" fmla="*/ 105 h 383276"/>
              <a:gd name="connsiteX2" fmla="*/ 243972 w 243972"/>
              <a:gd name="connsiteY2" fmla="*/ 383276 h 383276"/>
              <a:gd name="connsiteX3" fmla="*/ 0 w 243972"/>
              <a:gd name="connsiteY3" fmla="*/ 382085 h 383276"/>
              <a:gd name="connsiteX4" fmla="*/ 0 w 243972"/>
              <a:gd name="connsiteY4" fmla="*/ 0 h 383276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2085"/>
              <a:gd name="connsiteX1" fmla="*/ 36763 w 243972"/>
              <a:gd name="connsiteY1" fmla="*/ 105 h 382085"/>
              <a:gd name="connsiteX2" fmla="*/ 243972 w 243972"/>
              <a:gd name="connsiteY2" fmla="*/ 381105 h 382085"/>
              <a:gd name="connsiteX3" fmla="*/ 0 w 243972"/>
              <a:gd name="connsiteY3" fmla="*/ 382085 h 382085"/>
              <a:gd name="connsiteX4" fmla="*/ 0 w 243972"/>
              <a:gd name="connsiteY4" fmla="*/ 0 h 382085"/>
              <a:gd name="connsiteX0" fmla="*/ 0 w 243972"/>
              <a:gd name="connsiteY0" fmla="*/ 0 h 381105"/>
              <a:gd name="connsiteX1" fmla="*/ 36763 w 243972"/>
              <a:gd name="connsiteY1" fmla="*/ 105 h 381105"/>
              <a:gd name="connsiteX2" fmla="*/ 243972 w 243972"/>
              <a:gd name="connsiteY2" fmla="*/ 381105 h 381105"/>
              <a:gd name="connsiteX3" fmla="*/ 0 w 243972"/>
              <a:gd name="connsiteY3" fmla="*/ 381000 h 381105"/>
              <a:gd name="connsiteX4" fmla="*/ 0 w 243972"/>
              <a:gd name="connsiteY4" fmla="*/ 0 h 381105"/>
              <a:gd name="connsiteX0" fmla="*/ 0 w 241956"/>
              <a:gd name="connsiteY0" fmla="*/ 0 h 381105"/>
              <a:gd name="connsiteX1" fmla="*/ 36763 w 241956"/>
              <a:gd name="connsiteY1" fmla="*/ 105 h 381105"/>
              <a:gd name="connsiteX2" fmla="*/ 241956 w 241956"/>
              <a:gd name="connsiteY2" fmla="*/ 381105 h 381105"/>
              <a:gd name="connsiteX3" fmla="*/ 0 w 241956"/>
              <a:gd name="connsiteY3" fmla="*/ 381000 h 381105"/>
              <a:gd name="connsiteX4" fmla="*/ 0 w 241956"/>
              <a:gd name="connsiteY4" fmla="*/ 0 h 381105"/>
              <a:gd name="connsiteX0" fmla="*/ 0 w 241956"/>
              <a:gd name="connsiteY0" fmla="*/ 231 h 381336"/>
              <a:gd name="connsiteX1" fmla="*/ 37099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0 w 241956"/>
              <a:gd name="connsiteY3" fmla="*/ 381231 h 381336"/>
              <a:gd name="connsiteX4" fmla="*/ 0 w 241956"/>
              <a:gd name="connsiteY4" fmla="*/ 231 h 381336"/>
              <a:gd name="connsiteX0" fmla="*/ 0 w 241956"/>
              <a:gd name="connsiteY0" fmla="*/ 231 h 381336"/>
              <a:gd name="connsiteX1" fmla="*/ 41468 w 241956"/>
              <a:gd name="connsiteY1" fmla="*/ 0 h 381336"/>
              <a:gd name="connsiteX2" fmla="*/ 241956 w 241956"/>
              <a:gd name="connsiteY2" fmla="*/ 381336 h 381336"/>
              <a:gd name="connsiteX3" fmla="*/ 22311 w 241956"/>
              <a:gd name="connsiteY3" fmla="*/ 380776 h 381336"/>
              <a:gd name="connsiteX4" fmla="*/ 0 w 241956"/>
              <a:gd name="connsiteY4" fmla="*/ 231 h 381336"/>
              <a:gd name="connsiteX0" fmla="*/ 0 w 241956"/>
              <a:gd name="connsiteY0" fmla="*/ 231 h 381687"/>
              <a:gd name="connsiteX1" fmla="*/ 41468 w 241956"/>
              <a:gd name="connsiteY1" fmla="*/ 0 h 381687"/>
              <a:gd name="connsiteX2" fmla="*/ 241956 w 241956"/>
              <a:gd name="connsiteY2" fmla="*/ 381336 h 381687"/>
              <a:gd name="connsiteX3" fmla="*/ 21400 w 241956"/>
              <a:gd name="connsiteY3" fmla="*/ 381687 h 381687"/>
              <a:gd name="connsiteX4" fmla="*/ 0 w 2419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  <a:gd name="connsiteX0" fmla="*/ 0 w 220556"/>
              <a:gd name="connsiteY0" fmla="*/ 231 h 381687"/>
              <a:gd name="connsiteX1" fmla="*/ 20068 w 220556"/>
              <a:gd name="connsiteY1" fmla="*/ 0 h 381687"/>
              <a:gd name="connsiteX2" fmla="*/ 220556 w 220556"/>
              <a:gd name="connsiteY2" fmla="*/ 381336 h 381687"/>
              <a:gd name="connsiteX3" fmla="*/ 0 w 220556"/>
              <a:gd name="connsiteY3" fmla="*/ 381687 h 381687"/>
              <a:gd name="connsiteX4" fmla="*/ 0 w 220556"/>
              <a:gd name="connsiteY4" fmla="*/ 231 h 381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56" h="381687">
                <a:moveTo>
                  <a:pt x="0" y="231"/>
                </a:moveTo>
                <a:lnTo>
                  <a:pt x="20068" y="0"/>
                </a:lnTo>
                <a:lnTo>
                  <a:pt x="220556" y="381336"/>
                </a:lnTo>
                <a:lnTo>
                  <a:pt x="0" y="381687"/>
                </a:lnTo>
                <a:lnTo>
                  <a:pt x="0" y="23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kern="1200" dirty="0">
                <a:solidFill>
                  <a:schemeClr val="tx2"/>
                </a:solidFill>
              </a:rPr>
              <a:t>            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gray">
          <a:xfrm>
            <a:off x="6855794" y="4533562"/>
            <a:ext cx="1447800" cy="16827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0A38EC05-E3EA-C649-9CE5-71E503F74839}" type="datetime1">
              <a:rPr lang="bg-BG" smtClean="0">
                <a:solidFill>
                  <a:prstClr val="white"/>
                </a:solidFill>
              </a:rPr>
              <a:pPr/>
              <a:t>14.10.21 г.</a:t>
            </a:fld>
            <a:endParaRPr lang="bg-BG" dirty="0">
              <a:solidFill>
                <a:prstClr val="white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gray">
          <a:xfrm>
            <a:off x="3121994" y="4789710"/>
            <a:ext cx="5181600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Presentation or Section Title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gray">
          <a:xfrm>
            <a:off x="8305799" y="4782239"/>
            <a:ext cx="346745" cy="2312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558541-60C9-42A2-8392-FF12533A6B7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072495" y="2067941"/>
            <a:ext cx="674729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1192" y="2995265"/>
            <a:ext cx="6725114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68" y="4767368"/>
            <a:ext cx="1715014" cy="25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0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439" y="-32487"/>
            <a:ext cx="7909561" cy="5200569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14689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44" y="524265"/>
            <a:ext cx="2989360" cy="42112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15077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1rgb 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" y="0"/>
            <a:ext cx="9119681" cy="5143500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14689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44" y="524265"/>
            <a:ext cx="2989360" cy="4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0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1498" y="-32487"/>
            <a:ext cx="7172502" cy="5200570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44" y="524265"/>
            <a:ext cx="2989360" cy="4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0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4907" y="-32488"/>
            <a:ext cx="6812278" cy="5230966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69384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95974" y="-31977"/>
            <a:ext cx="8648026" cy="5175478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8" y="317562"/>
            <a:ext cx="2488753" cy="46429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0062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113" y="-42336"/>
            <a:ext cx="7053498" cy="5219954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44" y="524265"/>
            <a:ext cx="2989360" cy="4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19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44" y="524265"/>
            <a:ext cx="2989360" cy="4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62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>
      <p:bgPr>
        <a:gradFill flip="none" rotWithShape="1">
          <a:gsLst>
            <a:gs pos="0">
              <a:schemeClr val="tx2"/>
            </a:gs>
            <a:gs pos="100000">
              <a:schemeClr val="accent1"/>
            </a:gs>
          </a:gsLst>
          <a:lin ang="14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9220200" y="877304"/>
            <a:ext cx="1642462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Browse to the</a:t>
            </a:r>
            <a:r>
              <a:rPr lang="en-US" sz="1200" spc="-50" baseline="0" dirty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Click image, go</a:t>
            </a:r>
            <a:r>
              <a:rPr lang="en-US" sz="1200" spc="-50" baseline="0" dirty="0">
                <a:solidFill>
                  <a:schemeClr val="bg1"/>
                </a:solidFill>
              </a:rPr>
              <a:t> to ‘Format-</a:t>
            </a:r>
            <a:r>
              <a:rPr lang="en-US" sz="1200" spc="-50" dirty="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1104050" y="1767083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4050" y="2965167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44" y="524265"/>
            <a:ext cx="2989360" cy="4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100604" y="126213"/>
            <a:ext cx="7159932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932609" y="1524784"/>
            <a:ext cx="7350339" cy="297895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2756915" y="4833819"/>
            <a:ext cx="850392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>
              <a:defRPr lang="en-US" sz="800" smtClean="0"/>
            </a:lvl1pPr>
          </a:lstStyle>
          <a:p>
            <a:fld id="{4DD056AA-046F-1E41-8A7D-BECBA863898E}" type="datetime1">
              <a:rPr lang="en-US" smtClean="0"/>
              <a:t>10/14/21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8430" y="4787033"/>
            <a:ext cx="4435163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605F62"/>
                </a:solidFill>
              </a:rPr>
              <a:t>Presentation or Section Title</a:t>
            </a:r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4787034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PPT-RGB-Shapes1.ai"/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198" y="380325"/>
            <a:ext cx="1572122" cy="549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12" y="4746370"/>
            <a:ext cx="1788381" cy="33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3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2" r:id="rId4"/>
    <p:sldLayoutId id="2147483650" r:id="rId5"/>
    <p:sldLayoutId id="2147483655" r:id="rId6"/>
    <p:sldLayoutId id="2147483656" r:id="rId7"/>
    <p:sldLayoutId id="2147483658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</p:sldLayoutIdLst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tabLst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228600" algn="l" defTabSz="457200" rtl="0" eaLnBrk="1" latinLnBrk="0" hangingPunct="1">
        <a:spcBef>
          <a:spcPct val="20000"/>
        </a:spcBef>
        <a:buSzPct val="80000"/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74625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8838" indent="-176213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25525" indent="-16668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00604" y="2571750"/>
            <a:ext cx="6747298" cy="87632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Subtype-specific differences in the genomic landscape of cutaneous T cell lymphomas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0604" y="3729312"/>
            <a:ext cx="7263276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 Daniels, MD/PhD Candidate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 Laboratory, Northwestern University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EORTC Cutaneous Lymphoma Group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14</a:t>
            </a:r>
            <a:r>
              <a:rPr lang="en-US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9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534" y="285635"/>
            <a:ext cx="7953810" cy="762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17p deletions and 17q amplifications are present in SS independent of site of sampling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EE04A2-97C6-0A43-8F5E-4147B0C1426E}"/>
              </a:ext>
            </a:extLst>
          </p:cNvPr>
          <p:cNvSpPr/>
          <p:nvPr/>
        </p:nvSpPr>
        <p:spPr>
          <a:xfrm>
            <a:off x="1281048" y="1554449"/>
            <a:ext cx="434109" cy="2678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AA444-B3B5-7044-8276-B3029C5FA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" y="1434376"/>
            <a:ext cx="7416219" cy="254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99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190" y="603193"/>
            <a:ext cx="7821463" cy="762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Though many driver gene deletions are shared, several located on broad CNVs are leukemic-specific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EE04A2-97C6-0A43-8F5E-4147B0C1426E}"/>
              </a:ext>
            </a:extLst>
          </p:cNvPr>
          <p:cNvSpPr/>
          <p:nvPr/>
        </p:nvSpPr>
        <p:spPr>
          <a:xfrm>
            <a:off x="1281048" y="1554449"/>
            <a:ext cx="434109" cy="2678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64A911-3949-3646-AA91-9FE74CA352B4}"/>
              </a:ext>
            </a:extLst>
          </p:cNvPr>
          <p:cNvSpPr/>
          <p:nvPr/>
        </p:nvSpPr>
        <p:spPr>
          <a:xfrm>
            <a:off x="4086290" y="1437244"/>
            <a:ext cx="703265" cy="2344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62DE5F-5715-EA42-A73F-EDBD9CA8AF01}"/>
              </a:ext>
            </a:extLst>
          </p:cNvPr>
          <p:cNvSpPr/>
          <p:nvPr/>
        </p:nvSpPr>
        <p:spPr>
          <a:xfrm>
            <a:off x="1281048" y="1437244"/>
            <a:ext cx="703265" cy="2344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2EB10-8221-1747-BAB2-492A55526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458" y="1554448"/>
            <a:ext cx="5456193" cy="27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14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535" y="468168"/>
            <a:ext cx="7953810" cy="762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Model for genetic alterations across CTCL subtypes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B7B894-FCE3-854A-83A8-77BA8F625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7" y="1820303"/>
            <a:ext cx="7825946" cy="209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82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 and future directions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2F28B9B-6681-4745-8239-199BAF391580}"/>
              </a:ext>
            </a:extLst>
          </p:cNvPr>
          <p:cNvSpPr txBox="1">
            <a:spLocks/>
          </p:cNvSpPr>
          <p:nvPr/>
        </p:nvSpPr>
        <p:spPr>
          <a:xfrm>
            <a:off x="1098557" y="869792"/>
            <a:ext cx="5891413" cy="3403915"/>
          </a:xfrm>
          <a:prstGeom prst="rect">
            <a:avLst/>
          </a:prstGeom>
        </p:spPr>
        <p:txBody>
          <a:bodyPr/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SzPct val="80000"/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8838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55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SS shows UV mutational signatures implying significant time tumor cells spent in the skin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Several driver gene mutations are shared between MF, L-MF, and SS, however leukemic samples develop highly recurrent CNVs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loss of 17p/gain of 17q required for skin limited tumor cells to invade the blood?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Could sampling longitudinally in patients with L-MF clarify whether leukemic disease coincides with de novo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17 alterations?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the UV signature in SS imply that it could originate from a skin resident cell, or otherwise a cell consistently recirculating between skin and blood?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B4BDE-C253-2245-A47C-143251F05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571" y="127411"/>
            <a:ext cx="1460500" cy="229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3432C2-83DF-A34F-805A-070B1D74B38D}"/>
              </a:ext>
            </a:extLst>
          </p:cNvPr>
          <p:cNvSpPr txBox="1"/>
          <p:nvPr/>
        </p:nvSpPr>
        <p:spPr>
          <a:xfrm>
            <a:off x="7333673" y="2426111"/>
            <a:ext cx="1810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More details:</a:t>
            </a:r>
          </a:p>
          <a:p>
            <a:pPr algn="ctr"/>
            <a:r>
              <a:rPr lang="en-US" dirty="0"/>
              <a:t>Last week’s issue of </a:t>
            </a:r>
            <a:r>
              <a:rPr lang="en-US" i="1" dirty="0"/>
              <a:t>Blood</a:t>
            </a:r>
          </a:p>
        </p:txBody>
      </p:sp>
    </p:spTree>
    <p:extLst>
      <p:ext uri="{BB962C8B-B14F-4D97-AF65-F5344CB8AC3E}">
        <p14:creationId xmlns:p14="http://schemas.microsoft.com/office/powerpoint/2010/main" val="915116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8"/>
          </p:nvPr>
        </p:nvSpPr>
        <p:spPr>
          <a:xfrm>
            <a:off x="922633" y="1306841"/>
            <a:ext cx="3587119" cy="2697161"/>
          </a:xfrm>
        </p:spPr>
        <p:txBody>
          <a:bodyPr/>
          <a:lstStyle/>
          <a:p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Joonhee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Park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My mentor: Jae Choi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NU CTCL team:</a:t>
            </a:r>
          </a:p>
          <a:p>
            <a:pPr lvl="1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Joan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Guitart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Barbara Pro</a:t>
            </a:r>
          </a:p>
          <a:p>
            <a:pPr lvl="1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Maria E. Martinez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Jeffrey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Sosman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Choi lab</a:t>
            </a:r>
          </a:p>
          <a:p>
            <a:pPr lvl="1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Ringbloom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Sara Choi</a:t>
            </a:r>
          </a:p>
          <a:p>
            <a:pPr lvl="1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Jingyi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Yang</a:t>
            </a:r>
          </a:p>
          <a:p>
            <a:pPr lvl="1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Jane Thomas</a:t>
            </a:r>
          </a:p>
          <a:p>
            <a:pPr lvl="1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Caroline Snowden</a:t>
            </a:r>
          </a:p>
          <a:p>
            <a:pPr lvl="1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Katie Lee</a:t>
            </a:r>
          </a:p>
          <a:p>
            <a:pPr lvl="1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Calvin Law</a:t>
            </a:r>
          </a:p>
          <a:p>
            <a:pPr lvl="1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Yujin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Lee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Acknowledgements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110584" y="1011646"/>
            <a:ext cx="3412205" cy="29519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Northwestern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5367216-5BC1-CF4D-860A-1A9CCE8FE8D8}"/>
              </a:ext>
            </a:extLst>
          </p:cNvPr>
          <p:cNvSpPr txBox="1">
            <a:spLocks/>
          </p:cNvSpPr>
          <p:nvPr/>
        </p:nvSpPr>
        <p:spPr>
          <a:xfrm>
            <a:off x="5546644" y="1011647"/>
            <a:ext cx="3412205" cy="295195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7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SzPct val="80000"/>
              <a:buFont typeface="Lucida Grande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1A200A-CBE1-934A-9E2E-200A4E09F70A}"/>
              </a:ext>
            </a:extLst>
          </p:cNvPr>
          <p:cNvSpPr/>
          <p:nvPr/>
        </p:nvSpPr>
        <p:spPr>
          <a:xfrm>
            <a:off x="5301239" y="1240155"/>
            <a:ext cx="1941891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Bef>
                <a:spcPct val="20000"/>
              </a:spcBef>
              <a:buClr>
                <a:srgbClr val="917EAE"/>
              </a:buClr>
              <a:buFont typeface="Arial"/>
              <a:buChar char="•"/>
            </a:pPr>
            <a:r>
              <a:rPr lang="en-US" sz="11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NIH/NCI T32CA09560</a:t>
            </a:r>
          </a:p>
          <a:p>
            <a:pPr marL="174625" indent="-174625">
              <a:spcBef>
                <a:spcPct val="20000"/>
              </a:spcBef>
              <a:buClr>
                <a:srgbClr val="917EAE"/>
              </a:buClr>
              <a:buFont typeface="Arial"/>
              <a:buChar char="•"/>
            </a:pPr>
            <a:r>
              <a:rPr lang="en-US" sz="1100" dirty="0">
                <a:solidFill>
                  <a:srgbClr val="545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NIH/NCI F30CA265107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DBF7973-1D53-4A4C-BA4D-3623310E4D2F}"/>
              </a:ext>
            </a:extLst>
          </p:cNvPr>
          <p:cNvSpPr txBox="1">
            <a:spLocks/>
          </p:cNvSpPr>
          <p:nvPr/>
        </p:nvSpPr>
        <p:spPr>
          <a:xfrm>
            <a:off x="5546644" y="2153697"/>
            <a:ext cx="3412205" cy="295195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7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SzPct val="80000"/>
              <a:buFont typeface="Lucida Grande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patients and their families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806D1A-0E89-3B4D-897E-7ADD3A771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230" y="1339568"/>
            <a:ext cx="1725784" cy="192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15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Thanks for your attention! Questions?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41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Disclosures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02148-DC99-8F42-85C9-E36A0BA51AB6}"/>
              </a:ext>
            </a:extLst>
          </p:cNvPr>
          <p:cNvSpPr txBox="1"/>
          <p:nvPr/>
        </p:nvSpPr>
        <p:spPr>
          <a:xfrm>
            <a:off x="1098557" y="889411"/>
            <a:ext cx="312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relevant conflicts of interest</a:t>
            </a:r>
          </a:p>
        </p:txBody>
      </p:sp>
    </p:spTree>
    <p:extLst>
      <p:ext uri="{BB962C8B-B14F-4D97-AF65-F5344CB8AC3E}">
        <p14:creationId xmlns:p14="http://schemas.microsoft.com/office/powerpoint/2010/main" val="168148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535" y="-56452"/>
            <a:ext cx="7180264" cy="762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Relationship between MF and 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22B54A-D383-3D4B-AE95-76CCCA4AF6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56"/>
          <a:stretch/>
        </p:blipFill>
        <p:spPr>
          <a:xfrm>
            <a:off x="6922983" y="4360872"/>
            <a:ext cx="2221017" cy="458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081C11-9739-864A-9B2F-5BCE85B87FF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354" y="769297"/>
            <a:ext cx="4596669" cy="424265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64DBA4-9113-684F-B6B6-E23094811F43}"/>
              </a:ext>
            </a:extLst>
          </p:cNvPr>
          <p:cNvCxnSpPr/>
          <p:nvPr/>
        </p:nvCxnSpPr>
        <p:spPr>
          <a:xfrm>
            <a:off x="4396509" y="2179782"/>
            <a:ext cx="5541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C05D260-26BE-6C4D-9664-BB33FC1FB926}"/>
              </a:ext>
            </a:extLst>
          </p:cNvPr>
          <p:cNvSpPr txBox="1"/>
          <p:nvPr/>
        </p:nvSpPr>
        <p:spPr>
          <a:xfrm>
            <a:off x="4240628" y="1918172"/>
            <a:ext cx="865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Genetics?</a:t>
            </a:r>
          </a:p>
        </p:txBody>
      </p:sp>
    </p:spTree>
    <p:extLst>
      <p:ext uri="{BB962C8B-B14F-4D97-AF65-F5344CB8AC3E}">
        <p14:creationId xmlns:p14="http://schemas.microsoft.com/office/powerpoint/2010/main" val="5903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Sezary Syndrome is over-represented in next generation sequencing studies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DC919-5EBD-5D4F-91C4-8B062197BE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456873" y="932140"/>
            <a:ext cx="6523912" cy="32792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552EB2-93CF-EC42-9F2B-0A2BB1A5A547}"/>
              </a:ext>
            </a:extLst>
          </p:cNvPr>
          <p:cNvSpPr txBox="1"/>
          <p:nvPr/>
        </p:nvSpPr>
        <p:spPr>
          <a:xfrm>
            <a:off x="163215" y="1699491"/>
            <a:ext cx="19310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Prevalence:</a:t>
            </a:r>
          </a:p>
          <a:p>
            <a:r>
              <a:rPr lang="en-US" dirty="0"/>
              <a:t>MF &gt; SS (~12x)</a:t>
            </a:r>
          </a:p>
          <a:p>
            <a:endParaRPr lang="en-US" dirty="0"/>
          </a:p>
          <a:p>
            <a:r>
              <a:rPr lang="en-US" dirty="0"/>
              <a:t>Share of </a:t>
            </a:r>
          </a:p>
          <a:p>
            <a:r>
              <a:rPr lang="en-US" dirty="0"/>
              <a:t>WES/WGS studies:</a:t>
            </a:r>
          </a:p>
          <a:p>
            <a:r>
              <a:rPr lang="en-US" dirty="0"/>
              <a:t>SS &gt; MF (~7x)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188920-C1E8-A84E-A270-DFEC17CECC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236" y="4153393"/>
            <a:ext cx="3891549" cy="60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56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outstanding questions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00E0F954-9B73-504E-AE44-1A8E2D4786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280950"/>
              </p:ext>
            </p:extLst>
          </p:nvPr>
        </p:nvGraphicFramePr>
        <p:xfrm>
          <a:off x="1358537" y="1098417"/>
          <a:ext cx="6426926" cy="3334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73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D6A0D3-396D-F745-A68E-68420ABDAC47}"/>
              </a:ext>
            </a:extLst>
          </p:cNvPr>
          <p:cNvSpPr/>
          <p:nvPr/>
        </p:nvSpPr>
        <p:spPr>
          <a:xfrm>
            <a:off x="2281646" y="1011331"/>
            <a:ext cx="2182442" cy="646331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B8BCA07-ADBB-1948-A7C6-25C1ED21941E}"/>
              </a:ext>
            </a:extLst>
          </p:cNvPr>
          <p:cNvCxnSpPr>
            <a:cxnSpLocks/>
          </p:cNvCxnSpPr>
          <p:nvPr/>
        </p:nvCxnSpPr>
        <p:spPr>
          <a:xfrm flipH="1">
            <a:off x="4464091" y="1688858"/>
            <a:ext cx="2" cy="603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10A42F2-BA43-FF4C-ABA8-3CDABF733822}"/>
              </a:ext>
            </a:extLst>
          </p:cNvPr>
          <p:cNvSpPr/>
          <p:nvPr/>
        </p:nvSpPr>
        <p:spPr>
          <a:xfrm>
            <a:off x="2281643" y="2311314"/>
            <a:ext cx="4364895" cy="646331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75C30-1A78-344F-B22C-EDC7D194F82E}"/>
              </a:ext>
            </a:extLst>
          </p:cNvPr>
          <p:cNvSpPr txBox="1"/>
          <p:nvPr/>
        </p:nvSpPr>
        <p:spPr>
          <a:xfrm>
            <a:off x="2281657" y="2340496"/>
            <a:ext cx="4364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of significant copy number variants (CNVs) and point mutations (SNVs)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94A2BD-F6D7-FB4D-B9BC-C02695EE0D94}"/>
              </a:ext>
            </a:extLst>
          </p:cNvPr>
          <p:cNvCxnSpPr>
            <a:cxnSpLocks/>
          </p:cNvCxnSpPr>
          <p:nvPr/>
        </p:nvCxnSpPr>
        <p:spPr>
          <a:xfrm flipH="1">
            <a:off x="4473748" y="2978804"/>
            <a:ext cx="2" cy="6501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24085EB-503D-0946-963C-D678A6FE9085}"/>
              </a:ext>
            </a:extLst>
          </p:cNvPr>
          <p:cNvSpPr/>
          <p:nvPr/>
        </p:nvSpPr>
        <p:spPr>
          <a:xfrm>
            <a:off x="2291300" y="3647427"/>
            <a:ext cx="4364895" cy="646331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358D6-CB25-0F4B-9894-09EF0C941A27}"/>
              </a:ext>
            </a:extLst>
          </p:cNvPr>
          <p:cNvSpPr txBox="1"/>
          <p:nvPr/>
        </p:nvSpPr>
        <p:spPr>
          <a:xfrm>
            <a:off x="2329538" y="3785926"/>
            <a:ext cx="428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Comparison of clinical subtypes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A9D137-272F-4643-8165-6F710581B1C1}"/>
              </a:ext>
            </a:extLst>
          </p:cNvPr>
          <p:cNvSpPr/>
          <p:nvPr/>
        </p:nvSpPr>
        <p:spPr>
          <a:xfrm>
            <a:off x="4473748" y="1011331"/>
            <a:ext cx="2182447" cy="646331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98477-9945-B346-B75B-492B900D9B82}"/>
              </a:ext>
            </a:extLst>
          </p:cNvPr>
          <p:cNvSpPr txBox="1"/>
          <p:nvPr/>
        </p:nvSpPr>
        <p:spPr>
          <a:xfrm>
            <a:off x="2499903" y="1032135"/>
            <a:ext cx="1745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DNA-sequencing</a:t>
            </a:r>
          </a:p>
          <a:p>
            <a:pPr algn="ctr"/>
            <a:r>
              <a:rPr lang="en-US" sz="1400" dirty="0"/>
              <a:t>n=94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7EB025-CF17-F948-BCE0-7684F6992226}"/>
              </a:ext>
            </a:extLst>
          </p:cNvPr>
          <p:cNvSpPr txBox="1"/>
          <p:nvPr/>
        </p:nvSpPr>
        <p:spPr>
          <a:xfrm>
            <a:off x="4464087" y="1035565"/>
            <a:ext cx="2132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Published samples</a:t>
            </a:r>
          </a:p>
          <a:p>
            <a:pPr algn="ctr"/>
            <a:r>
              <a:rPr lang="en-US" sz="1400" dirty="0"/>
              <a:t>CNVs (n=38), SNVs (n=203)</a:t>
            </a:r>
          </a:p>
        </p:txBody>
      </p:sp>
    </p:spTree>
    <p:extLst>
      <p:ext uri="{BB962C8B-B14F-4D97-AF65-F5344CB8AC3E}">
        <p14:creationId xmlns:p14="http://schemas.microsoft.com/office/powerpoint/2010/main" val="2356971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535" y="468168"/>
            <a:ext cx="7953810" cy="762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subset of patients were diagnosed with skin-limited MF and subsequently developed leukemia and erythroderma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98206-9A26-8D47-9986-9AA2E5C17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620" y="1432262"/>
            <a:ext cx="4364759" cy="314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76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535" y="468168"/>
            <a:ext cx="7953810" cy="762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MF, L-MF, and SS all show strong enrichment of UV light mutational signatures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6D081-58DE-CC42-96A5-FEFACEDD4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692" y="1717387"/>
            <a:ext cx="3708400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C7929-CAF3-8B43-BB51-0CB0CB199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74" y="1570234"/>
            <a:ext cx="2934854" cy="248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92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62B5A-9A6E-E442-90CA-459B63F4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116" y="337559"/>
            <a:ext cx="8286320" cy="762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Patients with leukemic disease have a significantly higher burden of broad, recurrent CNVs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5A1A-9E0A-1347-B701-1983553023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3CC8F-6127-C348-A7DB-9A0F6C9CF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57" y="1702230"/>
            <a:ext cx="2794000" cy="2501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EE04A2-97C6-0A43-8F5E-4147B0C1426E}"/>
              </a:ext>
            </a:extLst>
          </p:cNvPr>
          <p:cNvSpPr/>
          <p:nvPr/>
        </p:nvSpPr>
        <p:spPr>
          <a:xfrm>
            <a:off x="1281048" y="1554449"/>
            <a:ext cx="434109" cy="2678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34AA33-9D2B-CF44-B280-24A9A4536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829" y="1658942"/>
            <a:ext cx="3632200" cy="258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45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33818</TotalTime>
  <Words>535</Words>
  <Application>Microsoft Macintosh PowerPoint</Application>
  <PresentationFormat>On-screen Show (16:9)</PresentationFormat>
  <Paragraphs>98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Lucida Grande</vt:lpstr>
      <vt:lpstr>Office Theme</vt:lpstr>
      <vt:lpstr>Subtype-specific differences in the genomic landscape of cutaneous T cell lymphomas</vt:lpstr>
      <vt:lpstr>Disclosures</vt:lpstr>
      <vt:lpstr>Relationship between MF and SS</vt:lpstr>
      <vt:lpstr>Sezary Syndrome is over-represented in next generation sequencing studies</vt:lpstr>
      <vt:lpstr>Key outstanding questions</vt:lpstr>
      <vt:lpstr>Approach</vt:lpstr>
      <vt:lpstr>A subset of patients were diagnosed with skin-limited MF and subsequently developed leukemia and erythroderma</vt:lpstr>
      <vt:lpstr>MF, L-MF, and SS all show strong enrichment of UV light mutational signatures</vt:lpstr>
      <vt:lpstr>Patients with leukemic disease have a significantly higher burden of broad, recurrent CNVs</vt:lpstr>
      <vt:lpstr>17p deletions and 17q amplifications are present in SS independent of site of sampling</vt:lpstr>
      <vt:lpstr>Though many driver gene deletions are shared, several located on broad CNVs are leukemic-specific</vt:lpstr>
      <vt:lpstr>Model for genetic alterations across CTCL subtypes</vt:lpstr>
      <vt:lpstr>Conclusions and future directions</vt:lpstr>
      <vt:lpstr>Acknowledgements</vt:lpstr>
      <vt:lpstr>Thanks for your attention! Questions?</vt:lpstr>
    </vt:vector>
  </TitlesOfParts>
  <Company>Liska +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SunJoo</dc:creator>
  <cp:lastModifiedBy>jay daniels</cp:lastModifiedBy>
  <cp:revision>201</cp:revision>
  <cp:lastPrinted>2014-06-11T14:40:11Z</cp:lastPrinted>
  <dcterms:created xsi:type="dcterms:W3CDTF">2014-06-09T22:24:31Z</dcterms:created>
  <dcterms:modified xsi:type="dcterms:W3CDTF">2021-10-14T09:03:16Z</dcterms:modified>
</cp:coreProperties>
</file>