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599525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79662-CDFD-4EF4-B98D-1A752C08D55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D1D23-2E4F-461E-A375-015B3905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3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88265" rtl="0" eaLnBrk="1" latinLnBrk="0" hangingPunct="1">
      <a:defRPr sz="3265" kern="1200">
        <a:solidFill>
          <a:schemeClr val="tx1"/>
        </a:solidFill>
        <a:latin typeface="+mn-lt"/>
        <a:ea typeface="+mn-ea"/>
        <a:cs typeface="+mn-cs"/>
      </a:defRPr>
    </a:lvl1pPr>
    <a:lvl2pPr marL="1244133" algn="l" defTabSz="2488265" rtl="0" eaLnBrk="1" latinLnBrk="0" hangingPunct="1">
      <a:defRPr sz="3265" kern="1200">
        <a:solidFill>
          <a:schemeClr val="tx1"/>
        </a:solidFill>
        <a:latin typeface="+mn-lt"/>
        <a:ea typeface="+mn-ea"/>
        <a:cs typeface="+mn-cs"/>
      </a:defRPr>
    </a:lvl2pPr>
    <a:lvl3pPr marL="2488265" algn="l" defTabSz="2488265" rtl="0" eaLnBrk="1" latinLnBrk="0" hangingPunct="1">
      <a:defRPr sz="3265" kern="1200">
        <a:solidFill>
          <a:schemeClr val="tx1"/>
        </a:solidFill>
        <a:latin typeface="+mn-lt"/>
        <a:ea typeface="+mn-ea"/>
        <a:cs typeface="+mn-cs"/>
      </a:defRPr>
    </a:lvl3pPr>
    <a:lvl4pPr marL="3732398" algn="l" defTabSz="2488265" rtl="0" eaLnBrk="1" latinLnBrk="0" hangingPunct="1">
      <a:defRPr sz="3265" kern="1200">
        <a:solidFill>
          <a:schemeClr val="tx1"/>
        </a:solidFill>
        <a:latin typeface="+mn-lt"/>
        <a:ea typeface="+mn-ea"/>
        <a:cs typeface="+mn-cs"/>
      </a:defRPr>
    </a:lvl4pPr>
    <a:lvl5pPr marL="4976531" algn="l" defTabSz="2488265" rtl="0" eaLnBrk="1" latinLnBrk="0" hangingPunct="1">
      <a:defRPr sz="3265" kern="1200">
        <a:solidFill>
          <a:schemeClr val="tx1"/>
        </a:solidFill>
        <a:latin typeface="+mn-lt"/>
        <a:ea typeface="+mn-ea"/>
        <a:cs typeface="+mn-cs"/>
      </a:defRPr>
    </a:lvl5pPr>
    <a:lvl6pPr marL="6220663" algn="l" defTabSz="2488265" rtl="0" eaLnBrk="1" latinLnBrk="0" hangingPunct="1">
      <a:defRPr sz="3265" kern="1200">
        <a:solidFill>
          <a:schemeClr val="tx1"/>
        </a:solidFill>
        <a:latin typeface="+mn-lt"/>
        <a:ea typeface="+mn-ea"/>
        <a:cs typeface="+mn-cs"/>
      </a:defRPr>
    </a:lvl6pPr>
    <a:lvl7pPr marL="7464796" algn="l" defTabSz="2488265" rtl="0" eaLnBrk="1" latinLnBrk="0" hangingPunct="1">
      <a:defRPr sz="3265" kern="1200">
        <a:solidFill>
          <a:schemeClr val="tx1"/>
        </a:solidFill>
        <a:latin typeface="+mn-lt"/>
        <a:ea typeface="+mn-ea"/>
        <a:cs typeface="+mn-cs"/>
      </a:defRPr>
    </a:lvl7pPr>
    <a:lvl8pPr marL="8708928" algn="l" defTabSz="2488265" rtl="0" eaLnBrk="1" latinLnBrk="0" hangingPunct="1">
      <a:defRPr sz="3265" kern="1200">
        <a:solidFill>
          <a:schemeClr val="tx1"/>
        </a:solidFill>
        <a:latin typeface="+mn-lt"/>
        <a:ea typeface="+mn-ea"/>
        <a:cs typeface="+mn-cs"/>
      </a:defRPr>
    </a:lvl8pPr>
    <a:lvl9pPr marL="9953061" algn="l" defTabSz="2488265" rtl="0" eaLnBrk="1" latinLnBrk="0" hangingPunct="1">
      <a:defRPr sz="32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D1D23-2E4F-461E-A375-015B3905B09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94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4949049"/>
            <a:ext cx="18359596" cy="10528100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5883154"/>
            <a:ext cx="16199644" cy="7301067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38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65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610015"/>
            <a:ext cx="4657398" cy="2562724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610015"/>
            <a:ext cx="13702199" cy="25627246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27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03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539080"/>
            <a:ext cx="18629590" cy="12579118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0237201"/>
            <a:ext cx="18629590" cy="6615061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1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050077"/>
            <a:ext cx="9179798" cy="191871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050077"/>
            <a:ext cx="9179798" cy="191871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67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610022"/>
            <a:ext cx="18629590" cy="584505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413073"/>
            <a:ext cx="9137610" cy="363303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046105"/>
            <a:ext cx="9137610" cy="162471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413073"/>
            <a:ext cx="9182611" cy="363303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046105"/>
            <a:ext cx="9182611" cy="162471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54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12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16019"/>
            <a:ext cx="6966409" cy="7056067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354048"/>
            <a:ext cx="10934760" cy="21490205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072087"/>
            <a:ext cx="6966409" cy="16807162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03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16019"/>
            <a:ext cx="6966409" cy="7056067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354048"/>
            <a:ext cx="10934760" cy="21490205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072087"/>
            <a:ext cx="6966409" cy="16807162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47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610022"/>
            <a:ext cx="18629590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050077"/>
            <a:ext cx="18629590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28028274"/>
            <a:ext cx="485989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C726-F530-4BDD-8FFA-7B3D08F16AAE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28028274"/>
            <a:ext cx="7289840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28028274"/>
            <a:ext cx="485989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9B7D-9BAE-4919-8D48-2DB8C60FE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74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58FEFAA9-5745-42AA-AAE8-13A8A1730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05"/>
          <a:stretch/>
        </p:blipFill>
        <p:spPr>
          <a:xfrm>
            <a:off x="449353" y="7201126"/>
            <a:ext cx="6347026" cy="44999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39815" y="268521"/>
            <a:ext cx="1882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Primary cutaneous B-cell lymphoma leg-type (PCBCL-LT) related to a TNF-alpha inhibitor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2602" y="2208722"/>
            <a:ext cx="20202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S. Belkaïd</a:t>
            </a:r>
            <a:r>
              <a:rPr lang="en-US" sz="2800" i="1" baseline="30000" dirty="0"/>
              <a:t>1</a:t>
            </a:r>
            <a:r>
              <a:rPr lang="en-US" sz="2800" i="1" dirty="0"/>
              <a:t>, B. Balme</a:t>
            </a:r>
            <a:r>
              <a:rPr lang="en-US" sz="2800" i="1" baseline="30000" dirty="0"/>
              <a:t>2</a:t>
            </a:r>
            <a:r>
              <a:rPr lang="en-US" sz="2800" i="1" dirty="0"/>
              <a:t>, O. Harou</a:t>
            </a:r>
            <a:r>
              <a:rPr lang="en-US" sz="2800" i="1" baseline="30000" dirty="0"/>
              <a:t>2</a:t>
            </a:r>
            <a:r>
              <a:rPr lang="en-US" sz="2800" i="1" dirty="0"/>
              <a:t>, J. Le Borgne de Lavillandre</a:t>
            </a:r>
            <a:r>
              <a:rPr lang="en-US" sz="2800" i="1" baseline="30000" dirty="0"/>
              <a:t>1</a:t>
            </a:r>
            <a:r>
              <a:rPr lang="en-US" sz="2800" i="1" dirty="0"/>
              <a:t>, C. Wirbel</a:t>
            </a:r>
            <a:r>
              <a:rPr lang="en-US" sz="2800" i="1" baseline="30000" dirty="0"/>
              <a:t>1</a:t>
            </a:r>
            <a:r>
              <a:rPr lang="en-US" sz="2800" i="1" dirty="0"/>
              <a:t>, S. Dalle</a:t>
            </a:r>
            <a:r>
              <a:rPr lang="en-US" sz="2800" i="1" baseline="30000" dirty="0"/>
              <a:t>3</a:t>
            </a:r>
            <a:r>
              <a:rPr lang="en-US" sz="2800" i="1" dirty="0"/>
              <a:t>, F. Grange</a:t>
            </a:r>
            <a:r>
              <a:rPr lang="en-US" sz="2800" i="1" baseline="30000" dirty="0"/>
              <a:t>1</a:t>
            </a:r>
          </a:p>
          <a:p>
            <a:pPr algn="ctr"/>
            <a:endParaRPr lang="en-US" sz="2800" dirty="0"/>
          </a:p>
          <a:p>
            <a:r>
              <a:rPr lang="en-US" sz="2800" baseline="30000" dirty="0"/>
              <a:t>1</a:t>
            </a:r>
            <a:r>
              <a:rPr lang="en-US" sz="2800" dirty="0"/>
              <a:t>. Dermatology Department, Centre </a:t>
            </a:r>
            <a:r>
              <a:rPr lang="en-US" sz="2800" dirty="0" err="1"/>
              <a:t>Hospitalier</a:t>
            </a:r>
            <a:r>
              <a:rPr lang="en-US" sz="2800" dirty="0"/>
              <a:t> de Valence, Valence, France</a:t>
            </a:r>
          </a:p>
          <a:p>
            <a:r>
              <a:rPr lang="en-US" sz="2800" baseline="30000" dirty="0"/>
              <a:t>2</a:t>
            </a:r>
            <a:r>
              <a:rPr lang="en-GB" sz="2800" dirty="0"/>
              <a:t>. Anatomopathological Department, </a:t>
            </a:r>
            <a:r>
              <a:rPr lang="en-US" sz="2800" dirty="0"/>
              <a:t>Hospices Civils de Lyon, </a:t>
            </a:r>
            <a:r>
              <a:rPr lang="en-US" sz="2800" dirty="0" err="1"/>
              <a:t>Hôpital</a:t>
            </a:r>
            <a:r>
              <a:rPr lang="en-US" sz="2800" dirty="0"/>
              <a:t> Lyon Sud, Pierre-</a:t>
            </a:r>
            <a:r>
              <a:rPr lang="en-US" sz="2800" dirty="0" err="1"/>
              <a:t>Bénite</a:t>
            </a:r>
            <a:r>
              <a:rPr lang="en-US" sz="2800" dirty="0"/>
              <a:t>, France</a:t>
            </a:r>
          </a:p>
          <a:p>
            <a:r>
              <a:rPr lang="en-US" sz="2800" baseline="30000" dirty="0"/>
              <a:t>3</a:t>
            </a:r>
            <a:r>
              <a:rPr lang="en-US" sz="2800" dirty="0"/>
              <a:t>. Dermatology Department, Hospices Civils de Lyon, </a:t>
            </a:r>
            <a:r>
              <a:rPr lang="en-US" sz="2800" dirty="0" err="1"/>
              <a:t>Hôpital</a:t>
            </a:r>
            <a:r>
              <a:rPr lang="en-US" sz="2800" dirty="0"/>
              <a:t> Lyon Sud, Pierre-</a:t>
            </a:r>
            <a:r>
              <a:rPr lang="en-US" sz="2800" dirty="0" err="1"/>
              <a:t>Bénite</a:t>
            </a:r>
            <a:r>
              <a:rPr lang="en-US" sz="2800" dirty="0"/>
              <a:t>, France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449353" y="4639184"/>
            <a:ext cx="18191718" cy="23382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Tumor necrosis factor alpha inhibitors (TNFi) : efficacy in </a:t>
            </a:r>
            <a:r>
              <a:rPr lang="en-US" sz="3200" b="1" dirty="0" smtClean="0">
                <a:solidFill>
                  <a:schemeClr val="tx1"/>
                </a:solidFill>
              </a:rPr>
              <a:t>many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inflammatory disorders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Debated risk of neoplasia, including lymphoproliferations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Rare cases of non-Hodgkin lymphoma, including exceptional cases of primary cutaneous lymphomas (PCL)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=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mainly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progression under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TNFi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cutaneous T-cell lymphomas initially misdiagnosed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as psoriasis or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eczema </a:t>
            </a:r>
            <a:r>
              <a:rPr lang="en-US" sz="2800" baseline="30000" dirty="0">
                <a:solidFill>
                  <a:schemeClr val="tx1"/>
                </a:solidFill>
              </a:rPr>
              <a:t>1</a:t>
            </a:r>
            <a:endParaRPr lang="en-US" sz="2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0935" y="2190527"/>
            <a:ext cx="1928184" cy="1928184"/>
          </a:xfrm>
          <a:prstGeom prst="rect">
            <a:avLst/>
          </a:prstGeom>
        </p:spPr>
      </p:pic>
      <p:pic>
        <p:nvPicPr>
          <p:cNvPr id="1026" name="Picture 2" descr="Hospices civils de Lyon — Wikipédia">
            <a:extLst>
              <a:ext uri="{FF2B5EF4-FFF2-40B4-BE49-F238E27FC236}">
                <a16:creationId xmlns:a16="http://schemas.microsoft.com/office/drawing/2014/main" id="{A99F6B52-009E-4BC3-AA93-B1D58CA8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915" y="2391720"/>
            <a:ext cx="1568601" cy="156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B37EEC0-850C-4223-B384-1E7DFA13E0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071" y="4673586"/>
            <a:ext cx="2640283" cy="2356453"/>
          </a:xfrm>
          <a:prstGeom prst="rect">
            <a:avLst/>
          </a:prstGeom>
        </p:spPr>
      </p:pic>
      <p:pic>
        <p:nvPicPr>
          <p:cNvPr id="45" name="Image 44" descr="Une image contenant carte&#10;&#10;Description générée automatiquement">
            <a:extLst>
              <a:ext uri="{FF2B5EF4-FFF2-40B4-BE49-F238E27FC236}">
                <a16:creationId xmlns:a16="http://schemas.microsoft.com/office/drawing/2014/main" id="{6E134A55-7713-49F7-B246-579636B164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157" y="10221221"/>
            <a:ext cx="7905304" cy="957474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3643BA77-AC82-45AB-AD31-385B587A0739}"/>
              </a:ext>
            </a:extLst>
          </p:cNvPr>
          <p:cNvSpPr/>
          <p:nvPr/>
        </p:nvSpPr>
        <p:spPr>
          <a:xfrm>
            <a:off x="473613" y="20088091"/>
            <a:ext cx="20888587" cy="7775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</a:rPr>
              <a:t>Drug-induced primary cutaneous B lymphoma (PCBCL)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/>
                </a:solidFill>
              </a:rPr>
              <a:t>TNFi : </a:t>
            </a:r>
            <a:r>
              <a:rPr lang="en-US" sz="3600" dirty="0" smtClean="0">
                <a:solidFill>
                  <a:schemeClr val="tx1"/>
                </a:solidFill>
              </a:rPr>
              <a:t>Rare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indolent type </a:t>
            </a:r>
            <a:r>
              <a:rPr lang="en-US" sz="3600" dirty="0" smtClean="0">
                <a:solidFill>
                  <a:schemeClr val="tx1"/>
                </a:solidFill>
              </a:rPr>
              <a:t>PCBCL</a:t>
            </a:r>
            <a:r>
              <a:rPr lang="en-US" sz="3600" baseline="30000" dirty="0" smtClean="0">
                <a:solidFill>
                  <a:schemeClr val="tx1"/>
                </a:solidFill>
              </a:rPr>
              <a:t>1,2</a:t>
            </a:r>
            <a:endParaRPr lang="en-US" sz="36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 smtClean="0">
                <a:solidFill>
                  <a:schemeClr val="tx1"/>
                </a:solidFill>
              </a:rPr>
              <a:t>Organ-transplant </a:t>
            </a:r>
            <a:r>
              <a:rPr lang="en-US" sz="3600" i="1" dirty="0">
                <a:solidFill>
                  <a:schemeClr val="tx1"/>
                </a:solidFill>
              </a:rPr>
              <a:t>recipients </a:t>
            </a:r>
            <a:r>
              <a:rPr lang="en-US" sz="3600" dirty="0">
                <a:solidFill>
                  <a:schemeClr val="tx1"/>
                </a:solidFill>
              </a:rPr>
              <a:t>: Reported cases of </a:t>
            </a:r>
            <a:r>
              <a:rPr lang="en-US" sz="3600" dirty="0" smtClean="0">
                <a:solidFill>
                  <a:schemeClr val="tx1"/>
                </a:solidFill>
              </a:rPr>
              <a:t>PCBCL-LT</a:t>
            </a:r>
            <a:r>
              <a:rPr lang="en-US" sz="3600" baseline="30000" dirty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/>
                </a:solidFill>
              </a:rPr>
              <a:t>Methotrexate</a:t>
            </a:r>
            <a:r>
              <a:rPr lang="en-US" sz="3600" dirty="0">
                <a:solidFill>
                  <a:schemeClr val="tx1"/>
                </a:solidFill>
              </a:rPr>
              <a:t>: cutaneous large B-cell </a:t>
            </a:r>
            <a:r>
              <a:rPr lang="en-US" sz="3600" dirty="0" smtClean="0">
                <a:solidFill>
                  <a:schemeClr val="tx1"/>
                </a:solidFill>
              </a:rPr>
              <a:t>lymphomas, sometimes </a:t>
            </a:r>
            <a:r>
              <a:rPr lang="en-US" sz="3600" dirty="0">
                <a:solidFill>
                  <a:schemeClr val="tx1"/>
                </a:solidFill>
              </a:rPr>
              <a:t>morphologically and </a:t>
            </a:r>
            <a:r>
              <a:rPr lang="en-US" sz="3600" dirty="0" err="1">
                <a:solidFill>
                  <a:schemeClr val="tx1"/>
                </a:solidFill>
              </a:rPr>
              <a:t>immunophenotypically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similar</a:t>
            </a:r>
            <a:r>
              <a:rPr lang="en-US" sz="3600" dirty="0" smtClean="0">
                <a:solidFill>
                  <a:schemeClr val="tx1"/>
                </a:solidFill>
              </a:rPr>
              <a:t> to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PCBCL-LT  but with frequent EBV </a:t>
            </a:r>
            <a:r>
              <a:rPr lang="en-US" sz="3600" dirty="0" smtClean="0">
                <a:solidFill>
                  <a:schemeClr val="tx1"/>
                </a:solidFill>
              </a:rPr>
              <a:t>expression</a:t>
            </a:r>
            <a:r>
              <a:rPr lang="en-US" sz="3600" baseline="30000" dirty="0">
                <a:solidFill>
                  <a:schemeClr val="tx1"/>
                </a:solidFill>
              </a:rPr>
              <a:t>4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4000" b="1" dirty="0">
                <a:solidFill>
                  <a:schemeClr val="tx1"/>
                </a:solidFill>
              </a:rPr>
              <a:t>First case of PCBCL-LT induced by a TNFi : </a:t>
            </a:r>
            <a:r>
              <a:rPr lang="en-US" sz="4000" dirty="0" smtClean="0">
                <a:solidFill>
                  <a:schemeClr val="tx1"/>
                </a:solidFill>
              </a:rPr>
              <a:t>Typical </a:t>
            </a:r>
            <a:r>
              <a:rPr lang="en-US" sz="3600" dirty="0">
                <a:solidFill>
                  <a:schemeClr val="tx1"/>
                </a:solidFill>
              </a:rPr>
              <a:t>h</a:t>
            </a:r>
            <a:r>
              <a:rPr lang="en-US" sz="3600" dirty="0" smtClean="0">
                <a:solidFill>
                  <a:schemeClr val="tx1"/>
                </a:solidFill>
              </a:rPr>
              <a:t>istological and genetic features, including </a:t>
            </a:r>
            <a:r>
              <a:rPr lang="en-US" sz="3600" dirty="0">
                <a:solidFill>
                  <a:schemeClr val="tx1"/>
                </a:solidFill>
              </a:rPr>
              <a:t>the monomorphic proliferation </a:t>
            </a:r>
            <a:r>
              <a:rPr lang="en-US" sz="3600">
                <a:solidFill>
                  <a:schemeClr val="tx1"/>
                </a:solidFill>
              </a:rPr>
              <a:t>of </a:t>
            </a:r>
            <a:r>
              <a:rPr lang="en-US" sz="3600" smtClean="0">
                <a:solidFill>
                  <a:schemeClr val="tx1"/>
                </a:solidFill>
              </a:rPr>
              <a:t>large </a:t>
            </a:r>
            <a:r>
              <a:rPr lang="en-US" sz="3600" dirty="0">
                <a:solidFill>
                  <a:schemeClr val="tx1"/>
                </a:solidFill>
              </a:rPr>
              <a:t>CD20+, Bcl2+, Mum1+, </a:t>
            </a:r>
            <a:r>
              <a:rPr lang="en-US" sz="3600" dirty="0" smtClean="0">
                <a:solidFill>
                  <a:schemeClr val="tx1"/>
                </a:solidFill>
              </a:rPr>
              <a:t>CD10-, </a:t>
            </a:r>
            <a:r>
              <a:rPr lang="en-US" sz="3600" dirty="0" err="1" smtClean="0">
                <a:solidFill>
                  <a:schemeClr val="tx1"/>
                </a:solidFill>
              </a:rPr>
              <a:t>centroblastic</a:t>
            </a:r>
            <a:r>
              <a:rPr lang="en-US" sz="3600" dirty="0" smtClean="0">
                <a:solidFill>
                  <a:schemeClr val="tx1"/>
                </a:solidFill>
              </a:rPr>
              <a:t>-like </a:t>
            </a:r>
            <a:r>
              <a:rPr lang="en-US" sz="3600" dirty="0">
                <a:solidFill>
                  <a:schemeClr val="tx1"/>
                </a:solidFill>
              </a:rPr>
              <a:t>B cells, </a:t>
            </a:r>
            <a:r>
              <a:rPr lang="en-US" sz="3600" dirty="0" smtClean="0">
                <a:solidFill>
                  <a:schemeClr val="tx1"/>
                </a:solidFill>
              </a:rPr>
              <a:t>with </a:t>
            </a:r>
            <a:r>
              <a:rPr lang="en-US" sz="3600" dirty="0" smtClean="0">
                <a:solidFill>
                  <a:schemeClr val="tx1"/>
                </a:solidFill>
              </a:rPr>
              <a:t>B-cell </a:t>
            </a:r>
            <a:r>
              <a:rPr lang="en-US" sz="3600" dirty="0">
                <a:solidFill>
                  <a:schemeClr val="tx1"/>
                </a:solidFill>
              </a:rPr>
              <a:t>clonality and the MYD88 L265P </a:t>
            </a:r>
            <a:r>
              <a:rPr lang="en-US" sz="3600" dirty="0" smtClean="0">
                <a:solidFill>
                  <a:schemeClr val="tx1"/>
                </a:solidFill>
              </a:rPr>
              <a:t>mutation</a:t>
            </a:r>
            <a:r>
              <a:rPr lang="en-US" sz="4000" baseline="30000" dirty="0" smtClean="0">
                <a:solidFill>
                  <a:schemeClr val="tx1"/>
                </a:solidFill>
              </a:rPr>
              <a:t>5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/>
                </a:solidFill>
              </a:rPr>
              <a:t>PCBCL-LT : </a:t>
            </a:r>
            <a:r>
              <a:rPr lang="en-US" sz="3600" dirty="0">
                <a:solidFill>
                  <a:schemeClr val="tx1"/>
                </a:solidFill>
              </a:rPr>
              <a:t>mostly aggressive, with frequent extracutaneous dissemination. Exceptional spontaneous regressions, constantly followed by </a:t>
            </a:r>
            <a:r>
              <a:rPr lang="en-US" sz="3600" dirty="0" smtClean="0">
                <a:solidFill>
                  <a:schemeClr val="tx1"/>
                </a:solidFill>
              </a:rPr>
              <a:t>recurrences</a:t>
            </a:r>
            <a:r>
              <a:rPr lang="en-US" sz="3600" baseline="30000" dirty="0">
                <a:solidFill>
                  <a:schemeClr val="tx1"/>
                </a:solidFill>
              </a:rPr>
              <a:t>6</a:t>
            </a:r>
            <a:endParaRPr lang="en-US" sz="36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Long-term remission after adalimumab discontinuation is a </a:t>
            </a:r>
            <a:r>
              <a:rPr lang="en-US" sz="3600" b="1" dirty="0">
                <a:solidFill>
                  <a:schemeClr val="tx1"/>
                </a:solidFill>
              </a:rPr>
              <a:t>strong argument of the drug accountability</a:t>
            </a:r>
          </a:p>
        </p:txBody>
      </p:sp>
      <p:sp>
        <p:nvSpPr>
          <p:cNvPr id="57" name="Rectangle : en biseau 56">
            <a:extLst>
              <a:ext uri="{FF2B5EF4-FFF2-40B4-BE49-F238E27FC236}">
                <a16:creationId xmlns:a16="http://schemas.microsoft.com/office/drawing/2014/main" id="{874EFFB0-4C6B-421F-A417-43BFB2691CCC}"/>
              </a:ext>
            </a:extLst>
          </p:cNvPr>
          <p:cNvSpPr/>
          <p:nvPr/>
        </p:nvSpPr>
        <p:spPr>
          <a:xfrm>
            <a:off x="473614" y="15686584"/>
            <a:ext cx="12639252" cy="415500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/>
              <a:t>Diagnosis of </a:t>
            </a:r>
            <a:r>
              <a:rPr lang="en-US" sz="3600" b="1" dirty="0"/>
              <a:t>primary cutaneous B-cell lymphoma leg-type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/>
              <a:t>Adalimumab (but not methotrexate) was discontinued : </a:t>
            </a:r>
            <a:r>
              <a:rPr lang="en-US" sz="3600" b="1" dirty="0"/>
              <a:t>complete disappearance</a:t>
            </a:r>
            <a:r>
              <a:rPr lang="en-US" sz="3600" dirty="0"/>
              <a:t> within 4 months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/>
              <a:t>No other TNFi were later given. </a:t>
            </a:r>
            <a:r>
              <a:rPr lang="en-US" sz="3600" b="1" dirty="0"/>
              <a:t>No recurrence </a:t>
            </a:r>
            <a:r>
              <a:rPr lang="en-US" sz="3600" dirty="0"/>
              <a:t>was observed after a follow-up time of 4 years.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9C10EA8-21DC-4814-AAE9-2C2DBC445373}"/>
              </a:ext>
            </a:extLst>
          </p:cNvPr>
          <p:cNvSpPr txBox="1"/>
          <p:nvPr/>
        </p:nvSpPr>
        <p:spPr>
          <a:xfrm>
            <a:off x="473613" y="11977002"/>
            <a:ext cx="9377161" cy="35394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Additional test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FDG-PET/CT : </a:t>
            </a:r>
            <a:r>
              <a:rPr lang="en-US" sz="3200" b="1" dirty="0">
                <a:solidFill>
                  <a:schemeClr val="bg1"/>
                </a:solidFill>
              </a:rPr>
              <a:t>single  cutaneous</a:t>
            </a:r>
          </a:p>
          <a:p>
            <a:r>
              <a:rPr lang="en-US" sz="3200" dirty="0">
                <a:solidFill>
                  <a:schemeClr val="bg1"/>
                </a:solidFill>
              </a:rPr>
              <a:t>hypermetabolic activity , no distant </a:t>
            </a:r>
          </a:p>
          <a:p>
            <a:r>
              <a:rPr lang="en-US" sz="3200" dirty="0">
                <a:solidFill>
                  <a:schemeClr val="bg1"/>
                </a:solidFill>
              </a:rPr>
              <a:t>tumors.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High resolution melting 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</a:rPr>
              <a:t>MYD88 L265P </a:t>
            </a:r>
            <a:r>
              <a:rPr lang="en-US" sz="3200" dirty="0">
                <a:solidFill>
                  <a:schemeClr val="bg1"/>
                </a:solidFill>
              </a:rPr>
              <a:t>mutation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PCR</a:t>
            </a:r>
            <a:r>
              <a:rPr lang="en-US" sz="3200" dirty="0">
                <a:solidFill>
                  <a:schemeClr val="bg1"/>
                </a:solidFill>
              </a:rPr>
              <a:t> : </a:t>
            </a:r>
            <a:r>
              <a:rPr lang="en-US" sz="3200" b="1" dirty="0">
                <a:solidFill>
                  <a:schemeClr val="bg1"/>
                </a:solidFill>
              </a:rPr>
              <a:t>monoclonal neoplastic B-cell </a:t>
            </a:r>
            <a:r>
              <a:rPr lang="en-US" sz="3200" dirty="0">
                <a:solidFill>
                  <a:schemeClr val="bg1"/>
                </a:solidFill>
              </a:rPr>
              <a:t>population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FISH</a:t>
            </a:r>
            <a:r>
              <a:rPr lang="en-US" sz="3200" dirty="0">
                <a:solidFill>
                  <a:schemeClr val="bg1"/>
                </a:solidFill>
              </a:rPr>
              <a:t> : negative EBV/EBER</a:t>
            </a:r>
          </a:p>
        </p:txBody>
      </p:sp>
      <p:sp>
        <p:nvSpPr>
          <p:cNvPr id="59" name="Bulle narrative : rectangle 58">
            <a:extLst>
              <a:ext uri="{FF2B5EF4-FFF2-40B4-BE49-F238E27FC236}">
                <a16:creationId xmlns:a16="http://schemas.microsoft.com/office/drawing/2014/main" id="{C97C6A3F-3A0A-48A0-A52B-740D6E2EB68B}"/>
              </a:ext>
            </a:extLst>
          </p:cNvPr>
          <p:cNvSpPr/>
          <p:nvPr/>
        </p:nvSpPr>
        <p:spPr>
          <a:xfrm>
            <a:off x="6944796" y="10174769"/>
            <a:ext cx="6168069" cy="3709582"/>
          </a:xfrm>
          <a:prstGeom prst="wedgeRectCallout">
            <a:avLst>
              <a:gd name="adj1" fmla="val 62207"/>
              <a:gd name="adj2" fmla="val 225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(</a:t>
            </a:r>
            <a:r>
              <a:rPr lang="en-US" sz="3200" dirty="0" err="1"/>
              <a:t>a;b</a:t>
            </a:r>
            <a:r>
              <a:rPr lang="en-US" sz="3200" dirty="0"/>
              <a:t>) Dense monomorphic dermal proliferation of large cells with round nuclei. HES</a:t>
            </a:r>
          </a:p>
          <a:p>
            <a:r>
              <a:rPr lang="en-US" sz="3200" dirty="0"/>
              <a:t>(c) Positive Bcl2 staining (90%) </a:t>
            </a:r>
          </a:p>
          <a:p>
            <a:r>
              <a:rPr lang="en-US" sz="3200" dirty="0"/>
              <a:t>(d) Positive MUM1 staining (40%)</a:t>
            </a:r>
          </a:p>
          <a:p>
            <a:r>
              <a:rPr lang="en-US" sz="3200" dirty="0"/>
              <a:t>(e) Negative CD10 </a:t>
            </a:r>
          </a:p>
          <a:p>
            <a:r>
              <a:rPr lang="en-US" sz="3200" dirty="0"/>
              <a:t>(f) Positive Ki67 staining (95%) </a:t>
            </a:r>
          </a:p>
        </p:txBody>
      </p:sp>
      <p:sp>
        <p:nvSpPr>
          <p:cNvPr id="62" name="Bulle narrative : rectangle 61">
            <a:extLst>
              <a:ext uri="{FF2B5EF4-FFF2-40B4-BE49-F238E27FC236}">
                <a16:creationId xmlns:a16="http://schemas.microsoft.com/office/drawing/2014/main" id="{DD55A46D-DECB-4BD1-9107-840165A1A778}"/>
              </a:ext>
            </a:extLst>
          </p:cNvPr>
          <p:cNvSpPr/>
          <p:nvPr/>
        </p:nvSpPr>
        <p:spPr>
          <a:xfrm>
            <a:off x="6944796" y="7201126"/>
            <a:ext cx="14393144" cy="2803491"/>
          </a:xfrm>
          <a:prstGeom prst="wedgeRectCallout">
            <a:avLst>
              <a:gd name="adj1" fmla="val -60539"/>
              <a:gd name="adj2" fmla="val -409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63-year-old woman followed for an HLA-B27 positive spondylarthritis.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Treated with oral methotrexate 10 mg per week for 8 years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Adjunction of adalimumab 6 months earlier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1-month history 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rapidly </a:t>
            </a: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growing lumbar cutaneous lesion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6x4 cm solitary thick, violaceous plaque, no lymph nodes, fatigue, fever or pruritus.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3364F17-7622-4EE7-992E-F75C3695AF7A}"/>
              </a:ext>
            </a:extLst>
          </p:cNvPr>
          <p:cNvSpPr txBox="1"/>
          <p:nvPr/>
        </p:nvSpPr>
        <p:spPr>
          <a:xfrm>
            <a:off x="449353" y="28125117"/>
            <a:ext cx="20807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/>
              <a:t>Martinez-Escala </a:t>
            </a:r>
            <a:r>
              <a:rPr lang="fr-FR" dirty="0"/>
              <a:t>ME, et al. Progression of </a:t>
            </a:r>
            <a:r>
              <a:rPr lang="fr-FR" dirty="0" err="1"/>
              <a:t>undiagnosed</a:t>
            </a:r>
            <a:r>
              <a:rPr lang="fr-FR" dirty="0"/>
              <a:t> </a:t>
            </a:r>
            <a:r>
              <a:rPr lang="fr-FR" dirty="0" err="1"/>
              <a:t>cutaneous</a:t>
            </a:r>
            <a:r>
              <a:rPr lang="fr-FR" dirty="0"/>
              <a:t> </a:t>
            </a:r>
            <a:r>
              <a:rPr lang="fr-FR" dirty="0" err="1"/>
              <a:t>lymphoma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anti-</a:t>
            </a:r>
            <a:r>
              <a:rPr lang="fr-FR" dirty="0" err="1"/>
              <a:t>tumor</a:t>
            </a:r>
            <a:r>
              <a:rPr lang="fr-FR" dirty="0"/>
              <a:t> </a:t>
            </a:r>
            <a:r>
              <a:rPr lang="fr-FR" dirty="0" err="1"/>
              <a:t>necrosis</a:t>
            </a:r>
            <a:r>
              <a:rPr lang="fr-FR" dirty="0"/>
              <a:t> factor-alpha </a:t>
            </a:r>
            <a:r>
              <a:rPr lang="fr-FR" dirty="0" err="1"/>
              <a:t>therapy</a:t>
            </a:r>
            <a:r>
              <a:rPr lang="fr-FR" dirty="0"/>
              <a:t>. J Am </a:t>
            </a:r>
            <a:r>
              <a:rPr lang="fr-FR" dirty="0" err="1"/>
              <a:t>Acad</a:t>
            </a:r>
            <a:r>
              <a:rPr lang="fr-FR" dirty="0"/>
              <a:t> </a:t>
            </a:r>
            <a:r>
              <a:rPr lang="fr-FR" dirty="0" err="1"/>
              <a:t>Dermatol</a:t>
            </a:r>
            <a:r>
              <a:rPr lang="fr-FR" dirty="0"/>
              <a:t>. </a:t>
            </a:r>
            <a:r>
              <a:rPr lang="fr-FR" dirty="0" smtClean="0"/>
              <a:t>2018</a:t>
            </a:r>
          </a:p>
          <a:p>
            <a:pPr marL="342900" indent="-342900">
              <a:buAutoNum type="arabicPeriod"/>
            </a:pPr>
            <a:r>
              <a:rPr lang="fr-FR" dirty="0" err="1" smtClean="0"/>
              <a:t>Dequidt</a:t>
            </a:r>
            <a:r>
              <a:rPr lang="fr-FR" dirty="0" smtClean="0"/>
              <a:t> L et al. </a:t>
            </a:r>
            <a:r>
              <a:rPr lang="fr-FR" dirty="0" err="1" smtClean="0"/>
              <a:t>Cutaneous</a:t>
            </a:r>
            <a:r>
              <a:rPr lang="fr-FR" dirty="0" smtClean="0"/>
              <a:t> </a:t>
            </a:r>
            <a:r>
              <a:rPr lang="fr-FR" dirty="0" err="1" smtClean="0"/>
              <a:t>lymphomas</a:t>
            </a:r>
            <a:r>
              <a:rPr lang="fr-FR" dirty="0" smtClean="0"/>
              <a:t> </a:t>
            </a:r>
            <a:r>
              <a:rPr lang="fr-FR" dirty="0" err="1" smtClean="0"/>
              <a:t>appearing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biologics</a:t>
            </a:r>
            <a:r>
              <a:rPr lang="fr-FR" dirty="0" smtClean="0"/>
              <a:t>: 44 cases </a:t>
            </a:r>
            <a:r>
              <a:rPr lang="fr-FR" dirty="0" err="1" smtClean="0"/>
              <a:t>from</a:t>
            </a:r>
            <a:r>
              <a:rPr lang="fr-FR" dirty="0" smtClean="0"/>
              <a:t> the French </a:t>
            </a:r>
            <a:r>
              <a:rPr lang="fr-FR" dirty="0" err="1" smtClean="0"/>
              <a:t>Study</a:t>
            </a:r>
            <a:r>
              <a:rPr lang="fr-FR" dirty="0" smtClean="0"/>
              <a:t> Group on </a:t>
            </a:r>
            <a:r>
              <a:rPr lang="fr-FR" dirty="0" err="1" smtClean="0"/>
              <a:t>Cutaneous</a:t>
            </a:r>
            <a:r>
              <a:rPr lang="fr-FR" dirty="0" smtClean="0"/>
              <a:t> </a:t>
            </a:r>
            <a:r>
              <a:rPr lang="fr-FR" dirty="0" err="1" smtClean="0"/>
              <a:t>Lymphomas</a:t>
            </a:r>
            <a:r>
              <a:rPr lang="fr-FR" dirty="0" smtClean="0"/>
              <a:t> and French </a:t>
            </a:r>
            <a:r>
              <a:rPr lang="fr-FR" dirty="0" err="1" smtClean="0"/>
              <a:t>Pharamcovigilance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r>
              <a:rPr lang="fr-FR" dirty="0" smtClean="0"/>
              <a:t>. Br J </a:t>
            </a:r>
            <a:r>
              <a:rPr lang="fr-FR" dirty="0" err="1" smtClean="0"/>
              <a:t>Dermatol</a:t>
            </a:r>
            <a:r>
              <a:rPr lang="fr-FR" dirty="0" smtClean="0"/>
              <a:t> 2019</a:t>
            </a:r>
            <a:endParaRPr lang="fr-FR" dirty="0"/>
          </a:p>
          <a:p>
            <a:r>
              <a:rPr lang="fr-FR" dirty="0"/>
              <a:t>3</a:t>
            </a:r>
            <a:r>
              <a:rPr lang="fr-FR" dirty="0" smtClean="0"/>
              <a:t>. </a:t>
            </a:r>
            <a:r>
              <a:rPr lang="fr-FR" dirty="0"/>
              <a:t>Zhao J, et al.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cutaneous</a:t>
            </a:r>
            <a:r>
              <a:rPr lang="fr-FR" dirty="0"/>
              <a:t> diffuse large B-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lymphoma</a:t>
            </a:r>
            <a:r>
              <a:rPr lang="fr-FR" dirty="0"/>
              <a:t> (leg type)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renal</a:t>
            </a:r>
            <a:r>
              <a:rPr lang="fr-FR" dirty="0"/>
              <a:t> </a:t>
            </a:r>
            <a:r>
              <a:rPr lang="fr-FR" dirty="0" err="1"/>
              <a:t>allograft</a:t>
            </a:r>
            <a:r>
              <a:rPr lang="fr-FR" dirty="0"/>
              <a:t>: case report and </a:t>
            </a:r>
            <a:r>
              <a:rPr lang="fr-FR" dirty="0" err="1"/>
              <a:t>review</a:t>
            </a:r>
            <a:r>
              <a:rPr lang="fr-FR" dirty="0"/>
              <a:t> of the </a:t>
            </a:r>
            <a:r>
              <a:rPr lang="fr-FR" dirty="0" err="1"/>
              <a:t>literature</a:t>
            </a:r>
            <a:r>
              <a:rPr lang="fr-FR" dirty="0"/>
              <a:t>. Int J </a:t>
            </a:r>
            <a:r>
              <a:rPr lang="fr-FR" dirty="0" err="1"/>
              <a:t>Hematol</a:t>
            </a:r>
            <a:r>
              <a:rPr lang="fr-FR" dirty="0"/>
              <a:t>. 2009</a:t>
            </a:r>
          </a:p>
          <a:p>
            <a:r>
              <a:rPr lang="fr-FR" dirty="0"/>
              <a:t>4</a:t>
            </a:r>
            <a:r>
              <a:rPr lang="fr-FR" dirty="0" smtClean="0"/>
              <a:t>. </a:t>
            </a:r>
            <a:r>
              <a:rPr lang="fr-FR" dirty="0" err="1"/>
              <a:t>Koens</a:t>
            </a:r>
            <a:r>
              <a:rPr lang="fr-FR" dirty="0"/>
              <a:t> L, et al. </a:t>
            </a:r>
            <a:r>
              <a:rPr lang="fr-FR" dirty="0" err="1"/>
              <a:t>Methotrexate-associated</a:t>
            </a:r>
            <a:r>
              <a:rPr lang="fr-FR" dirty="0"/>
              <a:t> B-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lymphoproliferative</a:t>
            </a:r>
            <a:r>
              <a:rPr lang="fr-FR" dirty="0"/>
              <a:t> </a:t>
            </a:r>
            <a:r>
              <a:rPr lang="fr-FR" dirty="0" err="1"/>
              <a:t>disorders</a:t>
            </a:r>
            <a:r>
              <a:rPr lang="fr-FR" dirty="0"/>
              <a:t> </a:t>
            </a:r>
            <a:r>
              <a:rPr lang="fr-FR" dirty="0" err="1"/>
              <a:t>presenting</a:t>
            </a:r>
            <a:r>
              <a:rPr lang="fr-FR" dirty="0"/>
              <a:t> in the skin: A </a:t>
            </a:r>
            <a:r>
              <a:rPr lang="fr-FR" dirty="0" err="1"/>
              <a:t>clinicopathologic</a:t>
            </a:r>
            <a:r>
              <a:rPr lang="fr-FR" dirty="0"/>
              <a:t> and </a:t>
            </a:r>
            <a:r>
              <a:rPr lang="fr-FR" dirty="0" err="1"/>
              <a:t>immunophenotypical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of 10 cases. Am J </a:t>
            </a:r>
            <a:r>
              <a:rPr lang="fr-FR" dirty="0" err="1"/>
              <a:t>Surg</a:t>
            </a:r>
            <a:r>
              <a:rPr lang="fr-FR" dirty="0"/>
              <a:t> </a:t>
            </a:r>
            <a:r>
              <a:rPr lang="fr-FR" dirty="0" err="1"/>
              <a:t>Pathol</a:t>
            </a:r>
            <a:r>
              <a:rPr lang="fr-FR" dirty="0"/>
              <a:t>. 2014</a:t>
            </a:r>
          </a:p>
          <a:p>
            <a:r>
              <a:rPr lang="fr-FR" dirty="0"/>
              <a:t>5</a:t>
            </a:r>
            <a:r>
              <a:rPr lang="fr-FR" dirty="0" smtClean="0"/>
              <a:t>. </a:t>
            </a:r>
            <a:r>
              <a:rPr lang="fr-FR" dirty="0"/>
              <a:t>Pham-</a:t>
            </a:r>
            <a:r>
              <a:rPr lang="fr-FR" dirty="0" err="1"/>
              <a:t>Ledard</a:t>
            </a:r>
            <a:r>
              <a:rPr lang="fr-FR" dirty="0"/>
              <a:t> A, et al. High </a:t>
            </a:r>
            <a:r>
              <a:rPr lang="fr-FR" dirty="0" err="1"/>
              <a:t>frequency</a:t>
            </a:r>
            <a:r>
              <a:rPr lang="fr-FR" dirty="0"/>
              <a:t> and </a:t>
            </a:r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prognostic</a:t>
            </a:r>
            <a:r>
              <a:rPr lang="fr-FR" dirty="0"/>
              <a:t> value of MYD88 L265P mutation in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cutaneous</a:t>
            </a:r>
            <a:r>
              <a:rPr lang="fr-FR" dirty="0"/>
              <a:t> diffuse large B-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lymphoma</a:t>
            </a:r>
            <a:r>
              <a:rPr lang="fr-FR" dirty="0"/>
              <a:t>, leg-type. JAMA </a:t>
            </a:r>
            <a:r>
              <a:rPr lang="fr-FR" dirty="0" err="1"/>
              <a:t>Dermatol</a:t>
            </a:r>
            <a:r>
              <a:rPr lang="fr-FR" dirty="0"/>
              <a:t>. 2014</a:t>
            </a:r>
          </a:p>
          <a:p>
            <a:r>
              <a:rPr lang="fr-FR" dirty="0"/>
              <a:t>6</a:t>
            </a:r>
            <a:r>
              <a:rPr lang="fr-FR" dirty="0" smtClean="0"/>
              <a:t>. </a:t>
            </a:r>
            <a:r>
              <a:rPr lang="fr-FR" dirty="0"/>
              <a:t>Graham PM, et al. </a:t>
            </a:r>
            <a:r>
              <a:rPr lang="fr-FR" dirty="0" err="1"/>
              <a:t>Spontaneous</a:t>
            </a:r>
            <a:r>
              <a:rPr lang="fr-FR" dirty="0"/>
              <a:t> </a:t>
            </a:r>
            <a:r>
              <a:rPr lang="fr-FR" dirty="0" err="1"/>
              <a:t>regression</a:t>
            </a:r>
            <a:r>
              <a:rPr lang="fr-FR" dirty="0"/>
              <a:t> of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cutaneous</a:t>
            </a:r>
            <a:r>
              <a:rPr lang="fr-FR" dirty="0"/>
              <a:t> diffuse large B-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lymphoma</a:t>
            </a:r>
            <a:r>
              <a:rPr lang="fr-FR" dirty="0"/>
              <a:t>, leg type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 T-</a:t>
            </a:r>
            <a:r>
              <a:rPr lang="fr-FR" dirty="0" err="1"/>
              <a:t>cell</a:t>
            </a:r>
            <a:r>
              <a:rPr lang="fr-FR" dirty="0"/>
              <a:t> immune </a:t>
            </a:r>
            <a:r>
              <a:rPr lang="fr-FR" dirty="0" err="1"/>
              <a:t>response</a:t>
            </a:r>
            <a:r>
              <a:rPr lang="fr-FR" dirty="0"/>
              <a:t>. JAAD Case Rep [Internet]. 2018</a:t>
            </a:r>
          </a:p>
        </p:txBody>
      </p:sp>
    </p:spTree>
    <p:extLst>
      <p:ext uri="{BB962C8B-B14F-4D97-AF65-F5344CB8AC3E}">
        <p14:creationId xmlns:p14="http://schemas.microsoft.com/office/powerpoint/2010/main" val="7226237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1322</TotalTime>
  <Words>614</Words>
  <Application>Microsoft Office PowerPoint</Application>
  <PresentationFormat>Personnalisé</PresentationFormat>
  <Paragraphs>46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Liên</dc:creator>
  <cp:lastModifiedBy>FLORENT GRANGE</cp:lastModifiedBy>
  <cp:revision>29</cp:revision>
  <dcterms:created xsi:type="dcterms:W3CDTF">2021-10-01T08:38:33Z</dcterms:created>
  <dcterms:modified xsi:type="dcterms:W3CDTF">2021-10-08T12:52:10Z</dcterms:modified>
</cp:coreProperties>
</file>