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9" r:id="rId4"/>
    <p:sldId id="268" r:id="rId5"/>
    <p:sldId id="273" r:id="rId6"/>
    <p:sldId id="264" r:id="rId7"/>
    <p:sldId id="266" r:id="rId8"/>
    <p:sldId id="275" r:id="rId9"/>
    <p:sldId id="62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6345"/>
    <a:srgbClr val="0078C5"/>
    <a:srgbClr val="FFD7D6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D574CB-2DD7-45EB-A638-73AF64E22341}" v="3" dt="2021-10-12T12:24:03.9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53"/>
    <p:restoredTop sz="95859"/>
  </p:normalViewPr>
  <p:slideViewPr>
    <p:cSldViewPr snapToGrid="0" snapToObjects="1">
      <p:cViewPr varScale="1">
        <p:scale>
          <a:sx n="94" d="100"/>
          <a:sy n="94" d="100"/>
        </p:scale>
        <p:origin x="2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Winnie\Downloads\CL-%20covid%20clinic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Outpatient capacity </a:t>
            </a:r>
          </a:p>
          <a:p>
            <a:pPr>
              <a:defRPr/>
            </a:pPr>
            <a:r>
              <a:rPr lang="en-GB"/>
              <a:t>from January to December 2020</a:t>
            </a:r>
          </a:p>
          <a:p>
            <a:pPr>
              <a:defRPr/>
            </a:pP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789472500371909"/>
          <c:y val="0.3292071384339173"/>
          <c:w val="0.86149041653370773"/>
          <c:h val="0.48738514486200646"/>
        </c:manualLayout>
      </c:layou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F2F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Sheet2!$A$2:$A$13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Sheet2!$B$2:$B$13</c:f>
              <c:numCache>
                <c:formatCode>General</c:formatCode>
                <c:ptCount val="12"/>
                <c:pt idx="0">
                  <c:v>80</c:v>
                </c:pt>
                <c:pt idx="1">
                  <c:v>109</c:v>
                </c:pt>
                <c:pt idx="2">
                  <c:v>58</c:v>
                </c:pt>
                <c:pt idx="3">
                  <c:v>8</c:v>
                </c:pt>
                <c:pt idx="4">
                  <c:v>4</c:v>
                </c:pt>
                <c:pt idx="5">
                  <c:v>39</c:v>
                </c:pt>
                <c:pt idx="6">
                  <c:v>70</c:v>
                </c:pt>
                <c:pt idx="7">
                  <c:v>36</c:v>
                </c:pt>
                <c:pt idx="8">
                  <c:v>79</c:v>
                </c:pt>
                <c:pt idx="9">
                  <c:v>98</c:v>
                </c:pt>
                <c:pt idx="10">
                  <c:v>56</c:v>
                </c:pt>
                <c:pt idx="11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80-F34D-A415-2070DA2551FE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Telephone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Sheet2!$A$2:$A$13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Sheet2!$C$2:$C$13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21</c:v>
                </c:pt>
                <c:pt idx="3">
                  <c:v>8</c:v>
                </c:pt>
                <c:pt idx="4">
                  <c:v>58</c:v>
                </c:pt>
                <c:pt idx="5">
                  <c:v>105</c:v>
                </c:pt>
                <c:pt idx="6">
                  <c:v>22</c:v>
                </c:pt>
                <c:pt idx="7">
                  <c:v>5</c:v>
                </c:pt>
                <c:pt idx="8">
                  <c:v>38</c:v>
                </c:pt>
                <c:pt idx="9">
                  <c:v>4</c:v>
                </c:pt>
                <c:pt idx="10">
                  <c:v>15</c:v>
                </c:pt>
                <c:pt idx="11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80-F34D-A415-2070DA2551FE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New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Sheet2!$A$2:$A$13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Sheet2!$D$2:$D$13</c:f>
              <c:numCache>
                <c:formatCode>General</c:formatCode>
                <c:ptCount val="12"/>
                <c:pt idx="0">
                  <c:v>23</c:v>
                </c:pt>
                <c:pt idx="1">
                  <c:v>23</c:v>
                </c:pt>
                <c:pt idx="2">
                  <c:v>14</c:v>
                </c:pt>
                <c:pt idx="3">
                  <c:v>0</c:v>
                </c:pt>
                <c:pt idx="4">
                  <c:v>1</c:v>
                </c:pt>
                <c:pt idx="5">
                  <c:v>18</c:v>
                </c:pt>
                <c:pt idx="6">
                  <c:v>9</c:v>
                </c:pt>
                <c:pt idx="7">
                  <c:v>3</c:v>
                </c:pt>
                <c:pt idx="8">
                  <c:v>14</c:v>
                </c:pt>
                <c:pt idx="9">
                  <c:v>7</c:v>
                </c:pt>
                <c:pt idx="10">
                  <c:v>6</c:v>
                </c:pt>
                <c:pt idx="11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80-F34D-A415-2070DA2551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0169119"/>
        <c:axId val="569676447"/>
      </c:lineChart>
      <c:catAx>
        <c:axId val="570169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676447"/>
        <c:crosses val="autoZero"/>
        <c:auto val="1"/>
        <c:lblAlgn val="ctr"/>
        <c:lblOffset val="100"/>
        <c:noMultiLvlLbl val="0"/>
      </c:catAx>
      <c:valAx>
        <c:axId val="569676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169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68B54-6195-2D46-AC5E-9F24274851E0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2A4B8-9BFD-7F41-A92B-EB91D78AD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38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2A4B8-9BFD-7F41-A92B-EB91D78AD8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36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B0D96-8038-484E-8516-14DD15A50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F5D580-7555-8B47-B859-43CA984BFD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34D98-5FC4-204E-8B10-F4590F3D7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A30C-4476-0D40-86FB-480FB4F912D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973F6-A459-7849-B34D-7F7584782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FA634-D51E-BD43-8564-74F0B71EA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EAA2-D2E2-0444-9234-CC3E1A9D3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4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B9E7D-FB4E-9041-AB0C-1657502B1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F4F70F-95FF-E540-91DD-7622817CA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F5F7F-7301-5342-AFB5-62DCE2DBB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A30C-4476-0D40-86FB-480FB4F912D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9B956-8ECF-BC41-ADB6-3B95E32F4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8C6E4-392A-9746-BB23-8C3AF034D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EAA2-D2E2-0444-9234-CC3E1A9D3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433862-7DCE-C444-952B-081EE876A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F5CBEB-4FBF-784D-92AD-075835837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06436-BBE9-1242-8EC8-5F7AFBD24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A30C-4476-0D40-86FB-480FB4F912D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ACC53-513B-1547-8F35-018CD48C4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F8629-458B-1149-9D43-BDD3916FF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EAA2-D2E2-0444-9234-CC3E1A9D3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0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AD33-6D08-914A-BD8C-9B5AE5736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C46CC-1A06-D24A-97A6-89AEA85F1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E50E5-758F-234E-BF42-F7676F15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A30C-4476-0D40-86FB-480FB4F912D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D2B48-9004-EC4D-A3F6-3E1D857D4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35325-5865-8441-830F-43E28F6C7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EAA2-D2E2-0444-9234-CC3E1A9D3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5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7C9A5-E455-D84B-8352-967CF3FC6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EEE0D-D9C4-E548-938A-93D63A21C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16DD8-4C37-7F4B-B9BF-DA1C5254E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A30C-4476-0D40-86FB-480FB4F912D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6264F-988F-BA4D-895E-4BE5BFED2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55529-B2EA-9741-8739-D379326F8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EAA2-D2E2-0444-9234-CC3E1A9D3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7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35C18-601A-1248-8441-A97A2D73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300BA-7F39-A748-94E1-0F1AE177C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F2FF5-6055-DB47-8BB4-AF7D51E83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C9C70E-59ED-5F49-8EEF-DD589BF87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A30C-4476-0D40-86FB-480FB4F912D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25747-08D4-4B4C-BDAB-B9925F5CC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C1A18-79DD-A648-8DC7-AECF7370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EAA2-D2E2-0444-9234-CC3E1A9D3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5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77DC2-AED7-4549-98CB-D6EF60AAB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1429B-D0DD-5643-875B-47CE59AF6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5951A5-8247-0647-B7AF-801F89025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EC7B02-A46E-3C4A-A3ED-E932EEB77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44275-BBB2-3C44-88C4-BDF51F078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F011AD-D874-8B4B-BDB7-4FCE77199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A30C-4476-0D40-86FB-480FB4F912D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8D5E3C-E373-E24E-98B4-AEA07201A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C795B6-8D3D-EE40-BA53-8B936117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EAA2-D2E2-0444-9234-CC3E1A9D3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CEF7C-31B4-254A-A168-E0DF46153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371DA1-9F48-9F4A-825D-CD10B89F0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A30C-4476-0D40-86FB-480FB4F912D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EB36F-860C-D942-9993-F80012CA9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9E2C8-C51C-9345-B7F3-71BE11C2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EAA2-D2E2-0444-9234-CC3E1A9D3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6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D44E92-6D03-7D4D-B557-416D24BD7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A30C-4476-0D40-86FB-480FB4F912D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55F6FC-CC31-9745-AE5A-3477FDF8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68E74-5438-C440-8474-E4E16D287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EAA2-D2E2-0444-9234-CC3E1A9D3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75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F1059-04B9-C348-AC52-734247B2F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A4206-DF3A-7A48-AD6F-0BE8FA11B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8CD97-4D8D-A34D-8EE8-D6EDD90CE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BA4A0-09EE-A84E-A4D6-0E07086AB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A30C-4476-0D40-86FB-480FB4F912D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4559B-6ABD-D043-B45C-58376920A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4DC6C-BAA4-D944-B4E8-EBF03948D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EAA2-D2E2-0444-9234-CC3E1A9D3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6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51CFF-8DC3-6A4E-AAFD-73A214A3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C1A4C6-F68D-3541-93D6-3273216663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58857-C3F0-4547-8FD6-236C97AB5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77C90-CD2A-0143-BA37-826F9487A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A30C-4476-0D40-86FB-480FB4F912D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244EC2-5A59-194B-88BA-6A0352DBD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1D158-4C96-3D4C-A41F-6A5234861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EAA2-D2E2-0444-9234-CC3E1A9D3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4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BF6117-CF76-704F-BF07-021966B86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21E5F-9851-4142-9A9B-BD5B7F276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741C1-BA8B-5549-88A6-6E8CB92030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BA30C-4476-0D40-86FB-480FB4F912D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1A0DB-88E1-CF4E-B8E3-5D675B68D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4CC17-E8E8-C346-86CC-BC7D8FF9D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DEAA2-D2E2-0444-9234-CC3E1A9D3B0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F1E5AA-2668-514F-AE39-326159D3BF6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921666" y="136525"/>
            <a:ext cx="2041733" cy="9630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220925-69FB-5249-A4BC-01E2B65620FB}"/>
              </a:ext>
            </a:extLst>
          </p:cNvPr>
          <p:cNvSpPr/>
          <p:nvPr userDrawn="1"/>
        </p:nvSpPr>
        <p:spPr>
          <a:xfrm>
            <a:off x="228601" y="136525"/>
            <a:ext cx="10745265" cy="93663"/>
          </a:xfrm>
          <a:prstGeom prst="rect">
            <a:avLst/>
          </a:prstGeom>
          <a:solidFill>
            <a:srgbClr val="007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47DD27-2F2F-794D-8EE6-47612A1D9FF4}"/>
              </a:ext>
            </a:extLst>
          </p:cNvPr>
          <p:cNvSpPr/>
          <p:nvPr userDrawn="1"/>
        </p:nvSpPr>
        <p:spPr>
          <a:xfrm>
            <a:off x="228601" y="6627812"/>
            <a:ext cx="11734798" cy="93663"/>
          </a:xfrm>
          <a:prstGeom prst="rect">
            <a:avLst/>
          </a:prstGeom>
          <a:solidFill>
            <a:srgbClr val="007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2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4644A-5C88-314E-AD2E-5345B0F72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5943" y="2511188"/>
            <a:ext cx="8180114" cy="91781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E" sz="2800" b="1" dirty="0"/>
              <a:t>Experience of a supra-regional cutaneous lymphoma centre during the COVID-19 pandemic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9D87A5-6D3E-4E4F-85C5-A92459DCA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5014" y="3864434"/>
            <a:ext cx="7989045" cy="1308537"/>
          </a:xfrm>
        </p:spPr>
        <p:txBody>
          <a:bodyPr>
            <a:normAutofit/>
          </a:bodyPr>
          <a:lstStyle/>
          <a:p>
            <a:r>
              <a:rPr lang="en-IE" sz="1700" b="1" dirty="0"/>
              <a:t>Presented on Behalf of Prof. Julia Scarisbrick</a:t>
            </a:r>
          </a:p>
          <a:p>
            <a:r>
              <a:rPr lang="en-IE" sz="1700" b="1" dirty="0"/>
              <a:t>U. Nguyen, K. Molloy, S.Z. </a:t>
            </a:r>
            <a:r>
              <a:rPr lang="en-IE" sz="1700" b="1" dirty="0" err="1"/>
              <a:t>Jaulim</a:t>
            </a:r>
            <a:r>
              <a:rPr lang="en-IE" sz="1700" b="1" dirty="0"/>
              <a:t>, F. Shah, J. </a:t>
            </a:r>
            <a:r>
              <a:rPr lang="en-IE" sz="1700" b="1" dirty="0" err="1"/>
              <a:t>Yoo</a:t>
            </a:r>
            <a:r>
              <a:rPr lang="en-IE" sz="1700" b="1" dirty="0"/>
              <a:t>, J.J. Scarisbrick</a:t>
            </a:r>
            <a:endParaRPr lang="en-GB" sz="1700" b="1" dirty="0"/>
          </a:p>
          <a:p>
            <a:r>
              <a:rPr lang="en-IE" sz="1700" b="1" dirty="0"/>
              <a:t>Department of Dermatology, Queen Elizabeth Hospital Birmingham, Birmingham, U.K.</a:t>
            </a:r>
            <a:endParaRPr lang="en-GB" sz="17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854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73463-4D6B-464B-B476-6B6D4B122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FADFC-5BBB-4549-9C2F-47AB6D2A49B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9466309" cy="5401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GB" dirty="0"/>
              <a:t>Cohort 75 MF/SS patients</a:t>
            </a:r>
          </a:p>
          <a:p>
            <a:r>
              <a:rPr lang="en-GB" dirty="0"/>
              <a:t>Patient treatment interrupted 16%</a:t>
            </a:r>
          </a:p>
          <a:p>
            <a:r>
              <a:rPr lang="en-GB" dirty="0"/>
              <a:t>No mortality</a:t>
            </a:r>
          </a:p>
          <a:p>
            <a:r>
              <a:rPr lang="en-GB" dirty="0"/>
              <a:t>Trend towards worsening skin mSWAT</a:t>
            </a:r>
          </a:p>
          <a:p>
            <a:r>
              <a:rPr lang="en-GB" dirty="0"/>
              <a:t>No worsening of HRQOL</a:t>
            </a:r>
          </a:p>
          <a:p>
            <a:endParaRPr lang="en-GB" dirty="0"/>
          </a:p>
          <a:p>
            <a:r>
              <a:rPr lang="en-GB" dirty="0">
                <a:solidFill>
                  <a:srgbClr val="E96345"/>
                </a:solidFill>
              </a:rPr>
              <a:t>Lessons learnt for future pandemics</a:t>
            </a:r>
          </a:p>
          <a:p>
            <a:pPr lvl="1"/>
            <a:r>
              <a:rPr lang="en-GB" dirty="0"/>
              <a:t>Continue treatments where benefits out weigh risks</a:t>
            </a:r>
          </a:p>
          <a:p>
            <a:pPr lvl="1"/>
            <a:r>
              <a:rPr lang="en-GB" dirty="0"/>
              <a:t>Shield vulnerable but not at detriment of patients health / well being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516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DD4D2-FE39-3E4D-89D6-4E8F63DFE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7453"/>
          </a:xfrm>
        </p:spPr>
        <p:txBody>
          <a:bodyPr/>
          <a:lstStyle/>
          <a:p>
            <a:r>
              <a:rPr lang="en-US" sz="3600" dirty="0"/>
              <a:t>Background: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DC356-79B1-AD43-B9C6-66A6C2443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261740"/>
            <a:ext cx="8946541" cy="268614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IE" sz="2200" dirty="0"/>
              <a:t>COVID-19 was declared a pandemic on March 11</a:t>
            </a:r>
            <a:r>
              <a:rPr lang="en-IE" sz="2200" baseline="30000" dirty="0"/>
              <a:t>th </a:t>
            </a:r>
            <a:r>
              <a:rPr lang="en-IE" sz="2200" dirty="0"/>
              <a:t> 2020.</a:t>
            </a:r>
          </a:p>
          <a:p>
            <a:pPr>
              <a:lnSpc>
                <a:spcPct val="150000"/>
              </a:lnSpc>
            </a:pPr>
            <a:r>
              <a:rPr lang="en-IE" sz="2200" dirty="0"/>
              <a:t>Prioritisation of medical resources has had a major impact on dermatology services.  </a:t>
            </a:r>
          </a:p>
          <a:p>
            <a:pPr>
              <a:lnSpc>
                <a:spcPct val="160000"/>
              </a:lnSpc>
            </a:pPr>
            <a:r>
              <a:rPr lang="en-IE" sz="2200" dirty="0"/>
              <a:t>The consequences of the pandemic on the care of patients with primary CL in the U.K is unknown.</a:t>
            </a:r>
          </a:p>
          <a:p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F2B4B9-026F-AC4E-8179-B8E710921FF5}"/>
              </a:ext>
            </a:extLst>
          </p:cNvPr>
          <p:cNvSpPr txBox="1"/>
          <p:nvPr/>
        </p:nvSpPr>
        <p:spPr>
          <a:xfrm>
            <a:off x="646111" y="4196454"/>
            <a:ext cx="751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Aim: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743986-A37F-2E46-A8EB-732292C6C492}"/>
              </a:ext>
            </a:extLst>
          </p:cNvPr>
          <p:cNvSpPr txBox="1">
            <a:spLocks/>
          </p:cNvSpPr>
          <p:nvPr/>
        </p:nvSpPr>
        <p:spPr>
          <a:xfrm>
            <a:off x="1104293" y="5091354"/>
            <a:ext cx="8946541" cy="1685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</a:pPr>
            <a:r>
              <a:rPr lang="en-IE" dirty="0">
                <a:latin typeface="+mn-lt"/>
              </a:rPr>
              <a:t>To examine the impact of the COVID-19 pandemic on the care of individuals with cutaneous lymphoma. </a:t>
            </a:r>
            <a:endParaRPr lang="en-GB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5800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BD95F-4FB5-3F4F-BDAC-CCA80AFF8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109" y="158139"/>
            <a:ext cx="9404723" cy="1400530"/>
          </a:xfrm>
        </p:spPr>
        <p:txBody>
          <a:bodyPr/>
          <a:lstStyle/>
          <a:p>
            <a:r>
              <a:rPr lang="en-US" sz="4000" dirty="0"/>
              <a:t>Methods: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023505-9A10-6049-9111-FFF741A55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38" y="1040524"/>
            <a:ext cx="4693690" cy="5465492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60000"/>
              </a:lnSpc>
              <a:buClr>
                <a:srgbClr val="1E5155">
                  <a:lumMod val="40000"/>
                  <a:lumOff val="60000"/>
                </a:srgbClr>
              </a:buClr>
            </a:pPr>
            <a:r>
              <a:rPr lang="en-IE" sz="1800" dirty="0"/>
              <a:t>Study visit data was analysed in 75 patients that were under the care of our centre as part of the PROCLIPI Study at UHB</a:t>
            </a:r>
          </a:p>
          <a:p>
            <a:pPr lvl="0">
              <a:lnSpc>
                <a:spcPct val="160000"/>
              </a:lnSpc>
              <a:buClr>
                <a:srgbClr val="1E5155">
                  <a:lumMod val="40000"/>
                  <a:lumOff val="60000"/>
                </a:srgbClr>
              </a:buClr>
            </a:pPr>
            <a:endParaRPr lang="en-IE" sz="1800" dirty="0"/>
          </a:p>
          <a:p>
            <a:pPr lvl="0">
              <a:lnSpc>
                <a:spcPct val="160000"/>
              </a:lnSpc>
              <a:buClr>
                <a:srgbClr val="1E5155">
                  <a:lumMod val="40000"/>
                  <a:lumOff val="60000"/>
                </a:srgbClr>
              </a:buClr>
            </a:pPr>
            <a:r>
              <a:rPr lang="en-IE" sz="1800" dirty="0"/>
              <a:t>Outpatient activities were recorded from Jan to Dec 2020</a:t>
            </a:r>
          </a:p>
          <a:p>
            <a:pPr lvl="0">
              <a:lnSpc>
                <a:spcPct val="160000"/>
              </a:lnSpc>
              <a:buClr>
                <a:srgbClr val="1E5155">
                  <a:lumMod val="40000"/>
                  <a:lumOff val="60000"/>
                </a:srgbClr>
              </a:buClr>
            </a:pPr>
            <a:endParaRPr lang="en-IE" sz="1800" dirty="0">
              <a:ea typeface="+mn-ea"/>
              <a:cs typeface="+mn-cs"/>
            </a:endParaRPr>
          </a:p>
          <a:p>
            <a:pPr lvl="0">
              <a:lnSpc>
                <a:spcPct val="160000"/>
              </a:lnSpc>
              <a:buClr>
                <a:srgbClr val="1E5155">
                  <a:lumMod val="40000"/>
                  <a:lumOff val="60000"/>
                </a:srgbClr>
              </a:buClr>
            </a:pPr>
            <a:r>
              <a:rPr lang="en-IE" sz="1800" dirty="0">
                <a:ea typeface="+mn-ea"/>
                <a:cs typeface="+mn-cs"/>
              </a:rPr>
              <a:t>A specific COVID-19 </a:t>
            </a:r>
            <a:r>
              <a:rPr lang="en-IE" sz="1800" dirty="0"/>
              <a:t>dataset</a:t>
            </a:r>
            <a:r>
              <a:rPr lang="en-IE" sz="1800" dirty="0">
                <a:ea typeface="+mn-ea"/>
                <a:cs typeface="+mn-cs"/>
              </a:rPr>
              <a:t> was developed to capture its impact on patients and completed by patients via telephone interview.</a:t>
            </a:r>
          </a:p>
          <a:p>
            <a:pPr lvl="0">
              <a:lnSpc>
                <a:spcPct val="160000"/>
              </a:lnSpc>
              <a:buClr>
                <a:srgbClr val="1E5155">
                  <a:lumMod val="40000"/>
                  <a:lumOff val="60000"/>
                </a:srgbClr>
              </a:buClr>
            </a:pPr>
            <a:endParaRPr lang="en-IE" sz="1800" dirty="0">
              <a:ea typeface="+mn-ea"/>
              <a:cs typeface="+mn-cs"/>
            </a:endParaRPr>
          </a:p>
          <a:p>
            <a:pPr lvl="0">
              <a:lnSpc>
                <a:spcPct val="160000"/>
              </a:lnSpc>
              <a:buClr>
                <a:srgbClr val="1E5155">
                  <a:lumMod val="40000"/>
                  <a:lumOff val="60000"/>
                </a:srgbClr>
              </a:buClr>
            </a:pPr>
            <a:r>
              <a:rPr lang="en-IE" sz="1800" dirty="0">
                <a:ea typeface="+mn-ea"/>
                <a:cs typeface="+mn-cs"/>
              </a:rPr>
              <a:t>Pre-COVID clinical stage </a:t>
            </a:r>
            <a:r>
              <a:rPr lang="en-IE" sz="1800" dirty="0" err="1">
                <a:ea typeface="+mn-ea"/>
                <a:cs typeface="+mn-cs"/>
              </a:rPr>
              <a:t>mSWAT</a:t>
            </a:r>
            <a:r>
              <a:rPr lang="en-IE" sz="1800" dirty="0">
                <a:ea typeface="+mn-ea"/>
                <a:cs typeface="+mn-cs"/>
              </a:rPr>
              <a:t> score prior to and 4.5 (4.0-5.6) months after the onset of the pandemic were compared. </a:t>
            </a:r>
          </a:p>
        </p:txBody>
      </p:sp>
      <p:pic>
        <p:nvPicPr>
          <p:cNvPr id="17" name="Picture 16" descr="Table&#10;&#10;Description automatically generated">
            <a:extLst>
              <a:ext uri="{FF2B5EF4-FFF2-40B4-BE49-F238E27FC236}">
                <a16:creationId xmlns:a16="http://schemas.microsoft.com/office/drawing/2014/main" id="{94F41327-0F09-3F43-BABA-8B2A74592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338" y="1150810"/>
            <a:ext cx="3373820" cy="5465492"/>
          </a:xfrm>
          <a:prstGeom prst="rect">
            <a:avLst/>
          </a:prstGeom>
        </p:spPr>
      </p:pic>
      <p:pic>
        <p:nvPicPr>
          <p:cNvPr id="19" name="Picture 18" descr="Table&#10;&#10;Description automatically generated">
            <a:extLst>
              <a:ext uri="{FF2B5EF4-FFF2-40B4-BE49-F238E27FC236}">
                <a16:creationId xmlns:a16="http://schemas.microsoft.com/office/drawing/2014/main" id="{8F3E39D6-937D-864D-B3D4-BE6441BF6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158" y="1150810"/>
            <a:ext cx="3394841" cy="546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90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iP at Work: How do we shift power to local communities in the NHS? | MiP  Trade Union">
            <a:extLst>
              <a:ext uri="{FF2B5EF4-FFF2-40B4-BE49-F238E27FC236}">
                <a16:creationId xmlns:a16="http://schemas.microsoft.com/office/drawing/2014/main" id="{A3BD0295-83B5-5442-9B4B-2C5AB8D23B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" r="-1" b="-1"/>
          <a:stretch/>
        </p:blipFill>
        <p:spPr bwMode="auto">
          <a:xfrm>
            <a:off x="0" y="0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A9EE48-7DB3-634B-B519-0BB780444AFC}"/>
              </a:ext>
            </a:extLst>
          </p:cNvPr>
          <p:cNvSpPr txBox="1"/>
          <p:nvPr/>
        </p:nvSpPr>
        <p:spPr>
          <a:xfrm>
            <a:off x="-1975757" y="-3494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EB4112-61D1-0E49-AADA-80B2AE83C3A8}"/>
              </a:ext>
            </a:extLst>
          </p:cNvPr>
          <p:cNvSpPr txBox="1"/>
          <p:nvPr/>
        </p:nvSpPr>
        <p:spPr>
          <a:xfrm>
            <a:off x="398075" y="4325861"/>
            <a:ext cx="885738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About us:</a:t>
            </a:r>
            <a:br>
              <a:rPr lang="en-US" sz="4000" dirty="0"/>
            </a:br>
            <a:r>
              <a:rPr lang="en-US" dirty="0"/>
              <a:t>Tertiary referral center in the UK</a:t>
            </a:r>
            <a:br>
              <a:rPr lang="en-US" dirty="0"/>
            </a:br>
            <a:r>
              <a:rPr lang="en-US" dirty="0"/>
              <a:t>500 skin lymphoma patients under follow - up</a:t>
            </a:r>
          </a:p>
          <a:p>
            <a:r>
              <a:rPr lang="en-US" dirty="0"/>
              <a:t>MDT team lead by Prof. Julia Scarisbrick, 3 dermatologist consultants, 2 specialist nurses, 3 research nurses, 3 hematologist consultants, 2 clinical oncology consultants, 3 pathologists, 2 radiologists.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144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525CE9-C91F-FF46-B8E3-75FE2D562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happened in the UK in 2020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35B09C8-94AF-7945-89FB-F211613570D2}"/>
              </a:ext>
            </a:extLst>
          </p:cNvPr>
          <p:cNvSpPr txBox="1"/>
          <p:nvPr/>
        </p:nvSpPr>
        <p:spPr>
          <a:xfrm>
            <a:off x="966951" y="3355130"/>
            <a:ext cx="3092981" cy="2879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First full lockdown : 23rd Mar – 10</a:t>
            </a:r>
            <a:r>
              <a:rPr lang="en-US" sz="1600" baseline="30000" dirty="0"/>
              <a:t>th</a:t>
            </a:r>
            <a:r>
              <a:rPr lang="en-US" sz="1600" dirty="0"/>
              <a:t> May 2020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10</a:t>
            </a:r>
            <a:r>
              <a:rPr lang="en-US" sz="1600" baseline="30000" dirty="0"/>
              <a:t>th</a:t>
            </a:r>
            <a:r>
              <a:rPr lang="en-US" sz="1600" dirty="0"/>
              <a:t> May – 31 Oct 2020: Lockdown eased with social distancing restrictions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Second lockdown: 1</a:t>
            </a:r>
            <a:r>
              <a:rPr lang="en-US" sz="1600" baseline="30000" dirty="0"/>
              <a:t>st</a:t>
            </a:r>
            <a:r>
              <a:rPr lang="en-US" sz="1600" dirty="0"/>
              <a:t> November to 2</a:t>
            </a:r>
            <a:r>
              <a:rPr lang="en-US" sz="1600" baseline="30000" dirty="0"/>
              <a:t>nd</a:t>
            </a:r>
            <a:r>
              <a:rPr lang="en-US" sz="1600" dirty="0"/>
              <a:t> December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5CFC1264-2D16-AE48-995F-3B4AC4B97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648" y="1297112"/>
            <a:ext cx="6027799" cy="50934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90883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1630A-9D13-9E43-8D95-DB159603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Impact on the service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D901B0-1310-EF4B-B6E8-76E7999AE960}"/>
              </a:ext>
            </a:extLst>
          </p:cNvPr>
          <p:cNvSpPr txBox="1"/>
          <p:nvPr/>
        </p:nvSpPr>
        <p:spPr>
          <a:xfrm>
            <a:off x="409434" y="3355130"/>
            <a:ext cx="3900026" cy="325942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500" dirty="0">
                <a:solidFill>
                  <a:schemeClr val="accent2">
                    <a:lumMod val="75000"/>
                  </a:schemeClr>
                </a:solidFill>
              </a:rPr>
              <a:t>From April to May 2020: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All CL dermatology  consultants were re-deployed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Both CL clinical nurse specialists were re-deployed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All face-to-face CL treatments were canceled during the first lockdown from April to May 2020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500" dirty="0"/>
          </a:p>
          <a:p>
            <a:pPr marL="12700">
              <a:lnSpc>
                <a:spcPct val="90000"/>
              </a:lnSpc>
              <a:spcAft>
                <a:spcPts val="600"/>
              </a:spcAft>
            </a:pPr>
            <a:r>
              <a:rPr lang="en-US" sz="2500" dirty="0">
                <a:solidFill>
                  <a:schemeClr val="accent2">
                    <a:lumMod val="75000"/>
                  </a:schemeClr>
                </a:solidFill>
              </a:rPr>
              <a:t>From June 2020 to Dec 2020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Social distancing measures restriction to 5 patients per F2F clinic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EB109B7-613C-BE44-9C4D-9E76CCA9A5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1332078"/>
              </p:ext>
            </p:extLst>
          </p:nvPr>
        </p:nvGraphicFramePr>
        <p:xfrm>
          <a:off x="4680208" y="1389228"/>
          <a:ext cx="6903723" cy="4829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1515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6D2A93-A911-F846-A857-6C3D62930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Impact of patients-</a:t>
            </a: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COVID-19 illness rate in 2020 </a:t>
            </a: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623BC-711A-B84C-B770-2DA48E25ADDD}"/>
              </a:ext>
            </a:extLst>
          </p:cNvPr>
          <p:cNvSpPr txBox="1"/>
          <p:nvPr/>
        </p:nvSpPr>
        <p:spPr>
          <a:xfrm>
            <a:off x="717423" y="3332606"/>
            <a:ext cx="3513383" cy="32612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/>
              <a:t>75 patients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/>
              <a:t>Mean age of 65.19 years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 err="1"/>
              <a:t>Male:female</a:t>
            </a:r>
            <a:r>
              <a:rPr lang="en-US" sz="2300" dirty="0"/>
              <a:t> ratio of 1.4:1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2">
                  <a:lumMod val="40000"/>
                  <a:lumOff val="60000"/>
                </a:schemeClr>
              </a:buClr>
            </a:pPr>
            <a:endParaRPr lang="en-US" sz="23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/>
              <a:t>61  patients had early-stage disease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2">
                  <a:lumMod val="40000"/>
                  <a:lumOff val="60000"/>
                </a:schemeClr>
              </a:buClr>
            </a:pPr>
            <a:r>
              <a:rPr lang="en-US" sz="2300" dirty="0"/>
              <a:t>(IA, n=41; IB, n=17 and IIA, n=3)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/>
              <a:t>14  had late-stage disease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2">
                  <a:lumMod val="40000"/>
                  <a:lumOff val="60000"/>
                </a:schemeClr>
              </a:buClr>
            </a:pPr>
            <a:r>
              <a:rPr lang="en-US" sz="2300" dirty="0"/>
              <a:t>(IIB, n=3; IIIA, n=4; IIIB, n=1; IVA1, n=3 and IVA2, n=3)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900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16F9002-9D5C-0E4F-BE11-DC103A33D6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207733"/>
              </p:ext>
            </p:extLst>
          </p:nvPr>
        </p:nvGraphicFramePr>
        <p:xfrm>
          <a:off x="5040852" y="3152814"/>
          <a:ext cx="6182436" cy="1947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609">
                  <a:extLst>
                    <a:ext uri="{9D8B030D-6E8A-4147-A177-3AD203B41FA5}">
                      <a16:colId xmlns:a16="http://schemas.microsoft.com/office/drawing/2014/main" val="776854779"/>
                    </a:ext>
                  </a:extLst>
                </a:gridCol>
                <a:gridCol w="1545609">
                  <a:extLst>
                    <a:ext uri="{9D8B030D-6E8A-4147-A177-3AD203B41FA5}">
                      <a16:colId xmlns:a16="http://schemas.microsoft.com/office/drawing/2014/main" val="2201943814"/>
                    </a:ext>
                  </a:extLst>
                </a:gridCol>
                <a:gridCol w="1545609">
                  <a:extLst>
                    <a:ext uri="{9D8B030D-6E8A-4147-A177-3AD203B41FA5}">
                      <a16:colId xmlns:a16="http://schemas.microsoft.com/office/drawing/2014/main" val="2962622648"/>
                    </a:ext>
                  </a:extLst>
                </a:gridCol>
                <a:gridCol w="1545609">
                  <a:extLst>
                    <a:ext uri="{9D8B030D-6E8A-4147-A177-3AD203B41FA5}">
                      <a16:colId xmlns:a16="http://schemas.microsoft.com/office/drawing/2014/main" val="3883627408"/>
                    </a:ext>
                  </a:extLst>
                </a:gridCol>
              </a:tblGrid>
              <a:tr h="6671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No. of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Had Covid-19 infection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365353"/>
                  </a:ext>
                </a:extLst>
              </a:tr>
              <a:tr h="557031">
                <a:tc>
                  <a:txBody>
                    <a:bodyPr/>
                    <a:lstStyle/>
                    <a:p>
                      <a:r>
                        <a:rPr lang="en-US" dirty="0"/>
                        <a:t>Early-stage disease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 (81%)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5   (6.7%)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41665"/>
                  </a:ext>
                </a:extLst>
              </a:tr>
              <a:tr h="557031">
                <a:tc>
                  <a:txBody>
                    <a:bodyPr/>
                    <a:lstStyle/>
                    <a:p>
                      <a:r>
                        <a:rPr lang="en-US" dirty="0"/>
                        <a:t>Late-stage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 (19%)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   (1.3%)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071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582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D6A660-68A6-814B-AD71-6498BEF84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259452"/>
            <a:ext cx="5717048" cy="956006"/>
          </a:xfrm>
        </p:spPr>
        <p:txBody>
          <a:bodyPr>
            <a:normAutofit/>
          </a:bodyPr>
          <a:lstStyle/>
          <a:p>
            <a:r>
              <a:rPr lang="en-US" dirty="0"/>
              <a:t>Impact on the patients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835059-5038-A74D-BCF5-0C7E9FF81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609" y="1777021"/>
            <a:ext cx="3446627" cy="231369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2800" dirty="0"/>
              <a:t>Delay in treatment:</a:t>
            </a:r>
            <a:endParaRPr lang="en-US" b="0" dirty="0"/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100% of patients had their appointments cancelled 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12 out of 75 (16%) patients missed their treatments over the pandemic.</a:t>
            </a:r>
          </a:p>
          <a:p>
            <a:pPr algn="just"/>
            <a:endParaRPr lang="en-US" b="0" dirty="0"/>
          </a:p>
          <a:p>
            <a:pPr algn="just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EF083E2-E9C8-BF4E-853B-CB06F2306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58464" y="1367381"/>
            <a:ext cx="3463119" cy="4188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Worsening skin disease progression: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795387-C614-E847-92E8-75424C0368CD}"/>
              </a:ext>
            </a:extLst>
          </p:cNvPr>
          <p:cNvSpPr/>
          <p:nvPr/>
        </p:nvSpPr>
        <p:spPr>
          <a:xfrm>
            <a:off x="4336688" y="1276469"/>
            <a:ext cx="3684895" cy="5022376"/>
          </a:xfrm>
          <a:prstGeom prst="rect">
            <a:avLst/>
          </a:prstGeom>
          <a:noFill/>
          <a:ln>
            <a:solidFill>
              <a:srgbClr val="0078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E576CC-ED37-3C46-9B0C-5C8A10BAF5A3}"/>
              </a:ext>
            </a:extLst>
          </p:cNvPr>
          <p:cNvSpPr/>
          <p:nvPr/>
        </p:nvSpPr>
        <p:spPr>
          <a:xfrm>
            <a:off x="8372900" y="1276469"/>
            <a:ext cx="3684895" cy="5022376"/>
          </a:xfrm>
          <a:prstGeom prst="rect">
            <a:avLst/>
          </a:prstGeom>
          <a:noFill/>
          <a:ln>
            <a:solidFill>
              <a:srgbClr val="0078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4A5857-DA46-5A4F-AEC4-E79F70014858}"/>
              </a:ext>
            </a:extLst>
          </p:cNvPr>
          <p:cNvSpPr/>
          <p:nvPr/>
        </p:nvSpPr>
        <p:spPr>
          <a:xfrm>
            <a:off x="300476" y="1276469"/>
            <a:ext cx="3684895" cy="5022376"/>
          </a:xfrm>
          <a:prstGeom prst="rect">
            <a:avLst/>
          </a:prstGeom>
          <a:noFill/>
          <a:ln>
            <a:solidFill>
              <a:srgbClr val="0078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678A16-503A-9A40-989B-8575E35F1CEA}"/>
              </a:ext>
            </a:extLst>
          </p:cNvPr>
          <p:cNvSpPr txBox="1"/>
          <p:nvPr/>
        </p:nvSpPr>
        <p:spPr>
          <a:xfrm>
            <a:off x="8679975" y="1393374"/>
            <a:ext cx="312363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Quality of Life:</a:t>
            </a:r>
          </a:p>
          <a:p>
            <a:endParaRPr lang="en-US" sz="24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40.6% patients rated the pandemic as having a moderate to severe impact on their QoL.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No quantitative differences in health-related quality of life (</a:t>
            </a:r>
            <a:r>
              <a:rPr lang="en-US" sz="2000" dirty="0" err="1"/>
              <a:t>HRQoL</a:t>
            </a:r>
            <a:r>
              <a:rPr lang="en-US" sz="2000" dirty="0"/>
              <a:t>) using skin-dex29</a:t>
            </a:r>
          </a:p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9ED48F-A126-254A-83FC-D0F9200568C7}"/>
              </a:ext>
            </a:extLst>
          </p:cNvPr>
          <p:cNvSpPr/>
          <p:nvPr/>
        </p:nvSpPr>
        <p:spPr>
          <a:xfrm>
            <a:off x="4558464" y="2767280"/>
            <a:ext cx="32901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/>
              <a:t>median (IQR) </a:t>
            </a:r>
            <a:r>
              <a:rPr lang="en-IE" sz="2000" dirty="0" err="1"/>
              <a:t>mSWAT</a:t>
            </a:r>
            <a:r>
              <a:rPr lang="en-IE" sz="2000" dirty="0"/>
              <a:t> score increased from </a:t>
            </a:r>
            <a:r>
              <a:rPr lang="en-IE" sz="2000" dirty="0">
                <a:solidFill>
                  <a:srgbClr val="C00000"/>
                </a:solidFill>
              </a:rPr>
              <a:t>7.25</a:t>
            </a:r>
            <a:r>
              <a:rPr lang="en-IE" sz="2000" dirty="0"/>
              <a:t> (0.85-30.25) prior to </a:t>
            </a:r>
            <a:r>
              <a:rPr lang="en-IE" sz="2000" dirty="0">
                <a:solidFill>
                  <a:srgbClr val="C00000"/>
                </a:solidFill>
              </a:rPr>
              <a:t>26.4 </a:t>
            </a:r>
            <a:r>
              <a:rPr lang="en-IE" sz="2000" dirty="0"/>
              <a:t>(2.6-41.78) at 4.5 months after the onset of the pandemic , </a:t>
            </a:r>
            <a:r>
              <a:rPr lang="en-IE" sz="2000" dirty="0">
                <a:solidFill>
                  <a:srgbClr val="C00000"/>
                </a:solidFill>
              </a:rPr>
              <a:t>p=0.08  </a:t>
            </a:r>
            <a:r>
              <a:rPr lang="en-IE" sz="2000" dirty="0"/>
              <a:t>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CCFB845-B975-2047-BE07-B369644E5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589489"/>
              </p:ext>
            </p:extLst>
          </p:nvPr>
        </p:nvGraphicFramePr>
        <p:xfrm>
          <a:off x="617316" y="3486254"/>
          <a:ext cx="3051211" cy="2782699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051821">
                  <a:extLst>
                    <a:ext uri="{9D8B030D-6E8A-4147-A177-3AD203B41FA5}">
                      <a16:colId xmlns:a16="http://schemas.microsoft.com/office/drawing/2014/main" val="1281790590"/>
                    </a:ext>
                  </a:extLst>
                </a:gridCol>
                <a:gridCol w="999390">
                  <a:extLst>
                    <a:ext uri="{9D8B030D-6E8A-4147-A177-3AD203B41FA5}">
                      <a16:colId xmlns:a16="http://schemas.microsoft.com/office/drawing/2014/main" val="3311987750"/>
                    </a:ext>
                  </a:extLst>
                </a:gridCol>
              </a:tblGrid>
              <a:tr h="532038">
                <a:tc>
                  <a:txBody>
                    <a:bodyPr/>
                    <a:lstStyle/>
                    <a:p>
                      <a:r>
                        <a:rPr lang="en-US" sz="1600" dirty="0"/>
                        <a:t>Missed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No. of patients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219563"/>
                  </a:ext>
                </a:extLst>
              </a:tr>
              <a:tr h="308022">
                <a:tc>
                  <a:txBody>
                    <a:bodyPr/>
                    <a:lstStyle/>
                    <a:p>
                      <a:r>
                        <a:rPr lang="en-US" sz="1600" dirty="0"/>
                        <a:t>Phototherapy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371230"/>
                  </a:ext>
                </a:extLst>
              </a:tr>
              <a:tr h="421861">
                <a:tc>
                  <a:txBody>
                    <a:bodyPr/>
                    <a:lstStyle/>
                    <a:p>
                      <a:r>
                        <a:rPr lang="en-US" sz="1600" dirty="0"/>
                        <a:t>Topical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033138"/>
                  </a:ext>
                </a:extLst>
              </a:tr>
              <a:tr h="532038">
                <a:tc>
                  <a:txBody>
                    <a:bodyPr/>
                    <a:lstStyle/>
                    <a:p>
                      <a:r>
                        <a:rPr lang="en-US" sz="1600" dirty="0"/>
                        <a:t>Clinical trial product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08559"/>
                  </a:ext>
                </a:extLst>
              </a:tr>
              <a:tr h="532038">
                <a:tc>
                  <a:txBody>
                    <a:bodyPr/>
                    <a:lstStyle/>
                    <a:p>
                      <a:r>
                        <a:rPr lang="en-US" sz="1600" dirty="0"/>
                        <a:t>Extracorporeal photopheresis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09100"/>
                  </a:ext>
                </a:extLst>
              </a:tr>
              <a:tr h="308022">
                <a:tc>
                  <a:txBody>
                    <a:bodyPr/>
                    <a:lstStyle/>
                    <a:p>
                      <a:r>
                        <a:rPr lang="en-US" sz="1600" dirty="0"/>
                        <a:t>Radiotherapy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822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077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B3C444-7EC5-4554-8CE5-906DBF62E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24501" cy="1325563"/>
          </a:xfrm>
        </p:spPr>
        <p:txBody>
          <a:bodyPr>
            <a:normAutofit/>
          </a:bodyPr>
          <a:lstStyle/>
          <a:p>
            <a:r>
              <a:rPr lang="en-GB" sz="3600" dirty="0"/>
              <a:t>How does C-19 Pandemic Effect Patient Hospital Care?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598A5-77FD-4A33-9D46-C1710479D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054" y="1686439"/>
            <a:ext cx="9610657" cy="4876800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rgbClr val="E96345"/>
                </a:solidFill>
              </a:rPr>
              <a:t>Face to face appointments cancelled / reduced</a:t>
            </a:r>
          </a:p>
          <a:p>
            <a:pPr lvl="1"/>
            <a:r>
              <a:rPr lang="en-GB" dirty="0"/>
              <a:t>Less patient monitoring, patient examination</a:t>
            </a:r>
          </a:p>
          <a:p>
            <a:pPr lvl="1"/>
            <a:r>
              <a:rPr lang="en-GB" dirty="0"/>
              <a:t>Less intimacy, mask wearing, social distancing</a:t>
            </a:r>
          </a:p>
          <a:p>
            <a:r>
              <a:rPr lang="en-GB" dirty="0">
                <a:solidFill>
                  <a:srgbClr val="E96345"/>
                </a:solidFill>
              </a:rPr>
              <a:t>Telemedicine</a:t>
            </a:r>
          </a:p>
          <a:p>
            <a:pPr lvl="1"/>
            <a:r>
              <a:rPr lang="en-GB" dirty="0"/>
              <a:t>Reduced rapport with physician?</a:t>
            </a:r>
          </a:p>
          <a:p>
            <a:pPr lvl="1"/>
            <a:r>
              <a:rPr lang="en-GB" dirty="0"/>
              <a:t>Shorter consultations</a:t>
            </a:r>
          </a:p>
          <a:p>
            <a:pPr lvl="1"/>
            <a:r>
              <a:rPr lang="en-GB" dirty="0"/>
              <a:t>Less interactive with extended care team , CNS</a:t>
            </a:r>
          </a:p>
          <a:p>
            <a:r>
              <a:rPr lang="en-GB" dirty="0">
                <a:solidFill>
                  <a:srgbClr val="E96345"/>
                </a:solidFill>
              </a:rPr>
              <a:t>Hospital based treatments stopped </a:t>
            </a:r>
          </a:p>
          <a:p>
            <a:pPr lvl="1"/>
            <a:r>
              <a:rPr lang="en-GB" dirty="0"/>
              <a:t>Phototherapy</a:t>
            </a:r>
          </a:p>
          <a:p>
            <a:r>
              <a:rPr lang="en-GB" dirty="0">
                <a:solidFill>
                  <a:srgbClr val="E96345"/>
                </a:solidFill>
              </a:rPr>
              <a:t>Clinical Trials Stopped, Paused</a:t>
            </a:r>
          </a:p>
          <a:p>
            <a:r>
              <a:rPr lang="en-GB" dirty="0">
                <a:solidFill>
                  <a:srgbClr val="E96345"/>
                </a:solidFill>
              </a:rPr>
              <a:t>Patient Covid Infection</a:t>
            </a:r>
          </a:p>
          <a:p>
            <a:r>
              <a:rPr lang="en-GB" dirty="0">
                <a:solidFill>
                  <a:srgbClr val="E96345"/>
                </a:solidFill>
              </a:rPr>
              <a:t>Patient Shielding</a:t>
            </a:r>
          </a:p>
          <a:p>
            <a:r>
              <a:rPr lang="en-GB" dirty="0">
                <a:solidFill>
                  <a:srgbClr val="E96345"/>
                </a:solidFill>
              </a:rPr>
              <a:t>Patient Isolating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2A6109-0F13-4E7C-B69A-C9E9576C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F6DBB974-210E-48B5-BA70-E99DEA808789}" type="slidenum">
              <a:rPr lang="en-GB" smtClean="0"/>
              <a:pPr algn="r"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1882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taneous Lymphoma on UHB template" id="{9F434094-FACE-0C40-B9B1-440473CF61B4}" vid="{6569E28D-5BAE-0144-AE6F-00EDBC4419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600</TotalTime>
  <Words>707</Words>
  <Application>Microsoft Macintosh PowerPoint</Application>
  <PresentationFormat>Widescreen</PresentationFormat>
  <Paragraphs>115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 3</vt:lpstr>
      <vt:lpstr>Office Theme</vt:lpstr>
      <vt:lpstr>Experience of a supra-regional cutaneous lymphoma centre during the COVID-19 pandemic</vt:lpstr>
      <vt:lpstr>Background:</vt:lpstr>
      <vt:lpstr>Methods: </vt:lpstr>
      <vt:lpstr>PowerPoint Presentation</vt:lpstr>
      <vt:lpstr>What happened in the UK in 2020</vt:lpstr>
      <vt:lpstr>Impact on the service</vt:lpstr>
      <vt:lpstr>Impact of patients- COVID-19 illness rate in 2020  </vt:lpstr>
      <vt:lpstr>Impact on the patients</vt:lpstr>
      <vt:lpstr>How does C-19 Pandemic Effect Patient Hospital Care?</vt:lpstr>
      <vt:lpstr>Conclusion: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Experience of a supra-regional cutaneous lymphoma centre during the COVID-19 pandemic</dc:title>
  <dc:creator>uyen nguyen</dc:creator>
  <cp:lastModifiedBy>uyen nguyen</cp:lastModifiedBy>
  <cp:revision>6</cp:revision>
  <dcterms:created xsi:type="dcterms:W3CDTF">2021-10-12T07:07:31Z</dcterms:created>
  <dcterms:modified xsi:type="dcterms:W3CDTF">2021-10-13T09:47:28Z</dcterms:modified>
</cp:coreProperties>
</file>