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789" r:id="rId6"/>
    <p:sldId id="536" r:id="rId7"/>
    <p:sldId id="386" r:id="rId8"/>
    <p:sldId id="791" r:id="rId9"/>
    <p:sldId id="794" r:id="rId10"/>
    <p:sldId id="779" r:id="rId11"/>
    <p:sldId id="793" r:id="rId12"/>
    <p:sldId id="781" r:id="rId13"/>
    <p:sldId id="782" r:id="rId14"/>
    <p:sldId id="559" r:id="rId15"/>
    <p:sldId id="282" r:id="rId1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pos="2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DC0"/>
    <a:srgbClr val="6CABE7"/>
    <a:srgbClr val="000090"/>
    <a:srgbClr val="D1DEE9"/>
    <a:srgbClr val="289728"/>
    <a:srgbClr val="B2C891"/>
    <a:srgbClr val="91B8E7"/>
    <a:srgbClr val="F2EEDB"/>
    <a:srgbClr val="BCC2D5"/>
    <a:srgbClr val="CBD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2" autoAdjust="0"/>
    <p:restoredTop sz="87790" autoAdjust="0"/>
  </p:normalViewPr>
  <p:slideViewPr>
    <p:cSldViewPr snapToGrid="0">
      <p:cViewPr varScale="1">
        <p:scale>
          <a:sx n="74" d="100"/>
          <a:sy n="74" d="100"/>
        </p:scale>
        <p:origin x="624" y="66"/>
      </p:cViewPr>
      <p:guideLst>
        <p:guide orient="horz" pos="1008"/>
        <p:guide pos="2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E9FEFF-E77E-4C02-91A7-9040AF363D17}" type="datetimeFigureOut">
              <a:rPr lang="en-US"/>
              <a:pPr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2E3AE5-D66B-4D92-881C-0527910239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73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7771911-D056-4A8D-800E-ED9F5D12DBB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6E5421-BCD1-4E34-A540-DE7A2A0F5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9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5421-BCD1-4E34-A540-DE7A2A0F5EA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22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+mn-lt"/>
              </a:rPr>
              <a:t>aPD-L1 and Lenalidomide treatment dramatic increased IL-1β, CXCL-10, and CXCL-11 expression, but significantly decreased IL-10 level compared with the untreated control (Figure 3A). Furthermore, aPD-L1 and Lenalidomide synergistically induced M1 macrophages related IL-1β, CXCL-10, and CXCL-11 expression and inhibited NF-</a:t>
            </a:r>
            <a:r>
              <a:rPr lang="el-GR" sz="1200" dirty="0">
                <a:latin typeface="+mn-lt"/>
              </a:rPr>
              <a:t>κ</a:t>
            </a:r>
            <a:r>
              <a:rPr lang="en-US" sz="1200" dirty="0">
                <a:latin typeface="+mn-lt"/>
              </a:rPr>
              <a:t>B and JAK/STAT signaling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5421-BCD1-4E34-A540-DE7A2A0F5EA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0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3"/>
          <p:cNvSpPr>
            <a:spLocks noChangeArrowheads="1"/>
          </p:cNvSpPr>
          <p:nvPr userDrawn="1"/>
        </p:nvSpPr>
        <p:spPr bwMode="auto">
          <a:xfrm>
            <a:off x="0" y="1441451"/>
            <a:ext cx="12192000" cy="5416551"/>
          </a:xfrm>
          <a:prstGeom prst="rect">
            <a:avLst/>
          </a:prstGeom>
          <a:solidFill>
            <a:srgbClr val="296DC0"/>
          </a:solidFill>
          <a:ln w="9525">
            <a:noFill/>
            <a:miter lim="800000"/>
            <a:headEnd/>
            <a:tailEnd/>
          </a:ln>
        </p:spPr>
        <p:txBody>
          <a:bodyPr wrap="none" lIns="91437" rIns="91437" anchor="ctr"/>
          <a:lstStyle/>
          <a:p>
            <a:endParaRPr lang="en-US" sz="240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586" y="288927"/>
            <a:ext cx="439843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8076" y="4332632"/>
            <a:ext cx="10363200" cy="1362075"/>
          </a:xfrm>
        </p:spPr>
        <p:txBody>
          <a:bodyPr anchor="t"/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8076" y="3062685"/>
            <a:ext cx="10363200" cy="117076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18" y="6411914"/>
            <a:ext cx="5990167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18" y="6411914"/>
            <a:ext cx="5990167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2318" y="1600202"/>
            <a:ext cx="5564716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234" y="1600202"/>
            <a:ext cx="5564717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79" y="4800601"/>
            <a:ext cx="9338539" cy="566739"/>
          </a:xfrm>
        </p:spPr>
        <p:txBody>
          <a:bodyPr anchor="b"/>
          <a:lstStyle>
            <a:lvl1pPr algn="l">
              <a:defRPr sz="1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6186" y="1448286"/>
            <a:ext cx="9318735" cy="3279291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6477" y="5367339"/>
            <a:ext cx="9348440" cy="804863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42388" y="361823"/>
            <a:ext cx="9264649" cy="590679"/>
          </a:xfrm>
        </p:spPr>
        <p:txBody>
          <a:bodyPr anchor="b"/>
          <a:lstStyle>
            <a:lvl1pPr marL="0" indent="0">
              <a:buFontTx/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ou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448287"/>
            <a:ext cx="12192000" cy="480533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2317" y="425452"/>
            <a:ext cx="11379200" cy="593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4ED66D4-3639-41CB-A94D-A714DD50FD94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9DB7A66-C6F5-46FE-98BF-78C2166512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990601"/>
            <a:ext cx="12192000" cy="255588"/>
          </a:xfrm>
          <a:prstGeom prst="rect">
            <a:avLst/>
          </a:prstGeom>
          <a:solidFill>
            <a:srgbClr val="296DC0"/>
          </a:solidFill>
          <a:ln>
            <a:noFill/>
          </a:ln>
          <a:effectLst/>
        </p:spPr>
        <p:txBody>
          <a:bodyPr wrap="none" lIns="91437" rIns="91437" anchor="ctr"/>
          <a:lstStyle/>
          <a:p>
            <a:pPr>
              <a:defRPr/>
            </a:pPr>
            <a:endParaRPr lang="en-US" sz="2400">
              <a:ln>
                <a:solidFill>
                  <a:srgbClr val="289728"/>
                </a:solidFill>
              </a:ln>
              <a:latin typeface="Arial" charset="0"/>
              <a:ea typeface="ＭＳ Ｐゴシック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32317" y="425452"/>
            <a:ext cx="113792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2321" y="1600202"/>
            <a:ext cx="11332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9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18" y="6411914"/>
            <a:ext cx="5990167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1" r:id="rId4"/>
    <p:sldLayoutId id="2147483692" r:id="rId5"/>
    <p:sldLayoutId id="214748370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tif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2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Relationship Id="rId14" Type="http://schemas.openxmlformats.org/officeDocument/2006/relationships/image" Target="../media/image14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2.emf"/><Relationship Id="rId3" Type="http://schemas.openxmlformats.org/officeDocument/2006/relationships/image" Target="../media/image16.png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5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emf"/><Relationship Id="rId5" Type="http://schemas.openxmlformats.org/officeDocument/2006/relationships/image" Target="../media/image18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7.png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g"/><Relationship Id="rId18" Type="http://schemas.openxmlformats.org/officeDocument/2006/relationships/image" Target="../media/image39.jp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12" Type="http://schemas.openxmlformats.org/officeDocument/2006/relationships/image" Target="../media/image33.jpg"/><Relationship Id="rId17" Type="http://schemas.openxmlformats.org/officeDocument/2006/relationships/image" Target="../media/image38.jpg"/><Relationship Id="rId2" Type="http://schemas.openxmlformats.org/officeDocument/2006/relationships/image" Target="../media/image23.emf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g"/><Relationship Id="rId5" Type="http://schemas.openxmlformats.org/officeDocument/2006/relationships/image" Target="../media/image26.jpeg"/><Relationship Id="rId15" Type="http://schemas.openxmlformats.org/officeDocument/2006/relationships/image" Target="../media/image36.jp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6.jpg"/><Relationship Id="rId18" Type="http://schemas.openxmlformats.org/officeDocument/2006/relationships/image" Target="../media/image51.jp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5.jpg"/><Relationship Id="rId17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11" Type="http://schemas.openxmlformats.org/officeDocument/2006/relationships/image" Target="../media/image44.jp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48.jpg"/><Relationship Id="rId10" Type="http://schemas.openxmlformats.org/officeDocument/2006/relationships/image" Target="../media/image43.emf"/><Relationship Id="rId19" Type="http://schemas.openxmlformats.org/officeDocument/2006/relationships/image" Target="../media/image52.jpg"/><Relationship Id="rId4" Type="http://schemas.openxmlformats.org/officeDocument/2006/relationships/image" Target="../media/image40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E32E1-0EB2-4D1C-8D0D-85DDEE4B5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676" y="1540236"/>
            <a:ext cx="11359351" cy="1425124"/>
          </a:xfrm>
        </p:spPr>
        <p:txBody>
          <a:bodyPr anchor="t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3600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Functional </a:t>
            </a:r>
            <a:r>
              <a:rPr lang="en-GB" sz="3600" dirty="0" err="1">
                <a:solidFill>
                  <a:srgbClr val="296D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Remodeling</a:t>
            </a:r>
            <a:r>
              <a:rPr lang="en-GB" sz="3600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Macrophages with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3600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anti-PD-L1 and Lenalidomide in Cutaneous T Cell </a:t>
            </a:r>
            <a:r>
              <a:rPr lang="en-GB" sz="3600" dirty="0">
                <a:solidFill>
                  <a:srgbClr val="296D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GB" sz="3600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ymphoma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E869E-D019-4914-9326-C9A9714F6AEE}"/>
              </a:ext>
            </a:extLst>
          </p:cNvPr>
          <p:cNvSpPr/>
          <p:nvPr/>
        </p:nvSpPr>
        <p:spPr>
          <a:xfrm>
            <a:off x="781224" y="3429000"/>
            <a:ext cx="10818254" cy="2870016"/>
          </a:xfrm>
          <a:prstGeom prst="rect">
            <a:avLst/>
          </a:prstGeom>
          <a:solidFill>
            <a:srgbClr val="296DC0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Abstract ID: 31</a:t>
            </a:r>
          </a:p>
          <a:p>
            <a:pPr algn="ctr" eaLnBrk="1" hangingPunct="1">
              <a:spcBef>
                <a:spcPts val="300"/>
              </a:spcBef>
              <a:spcAft>
                <a:spcPts val="0"/>
              </a:spcAft>
            </a:pPr>
            <a:endParaRPr lang="en-US" b="1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ts val="30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Zhen Han, Ching-Yu Su, Xiwei Wu, Hanjun Qin, Jasmine Zain, Steven T. Rosen, </a:t>
            </a:r>
            <a:r>
              <a:rPr lang="en-US" b="1" u="sng" dirty="0">
                <a:solidFill>
                  <a:schemeClr val="bg1"/>
                </a:solidFill>
                <a:latin typeface="+mn-lt"/>
              </a:rPr>
              <a:t>Christiane Querfeld</a:t>
            </a:r>
          </a:p>
          <a:p>
            <a:pPr algn="ctr" eaLnBrk="1" hangingPunct="1">
              <a:spcBef>
                <a:spcPts val="30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~</a:t>
            </a:r>
          </a:p>
          <a:p>
            <a:pPr algn="ctr" eaLnBrk="1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EORTC CLTF Meeting Marseille, Oct 15, 2021</a:t>
            </a:r>
          </a:p>
          <a:p>
            <a:pPr algn="ctr" eaLnBrk="1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Category: O2-04</a:t>
            </a:r>
          </a:p>
        </p:txBody>
      </p:sp>
    </p:spTree>
    <p:extLst>
      <p:ext uri="{BB962C8B-B14F-4D97-AF65-F5344CB8AC3E}">
        <p14:creationId xmlns:p14="http://schemas.microsoft.com/office/powerpoint/2010/main" val="264801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299">
        <p:fade/>
      </p:transition>
    </mc:Choice>
    <mc:Fallback xmlns="">
      <p:transition spd="med" advTm="2329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3517" y="336179"/>
            <a:ext cx="5029200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296DC0"/>
                </a:solidFill>
                <a:latin typeface="Calibri" pitchFamily="34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342" y="1877306"/>
            <a:ext cx="10225315" cy="336096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296DC0"/>
              </a:buClr>
              <a:buSzPct val="75000"/>
              <a:buFont typeface="Wingdings" pitchFamily="2" charset="2"/>
              <a:buChar char="§"/>
            </a:pPr>
            <a:r>
              <a:rPr lang="en-US" dirty="0"/>
              <a:t>The microenvironment plays a profound role in CTCL progression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296DC0"/>
              </a:buClr>
              <a:buSzPct val="75000"/>
              <a:buFont typeface="Wingdings" pitchFamily="2" charset="2"/>
              <a:buChar char="§"/>
            </a:pPr>
            <a:r>
              <a:rPr lang="en-US" dirty="0"/>
              <a:t>NF-</a:t>
            </a:r>
            <a:r>
              <a:rPr lang="el-GR" dirty="0"/>
              <a:t>κ</a:t>
            </a:r>
            <a:r>
              <a:rPr lang="en-US" dirty="0"/>
              <a:t>B and JAK/STAT signaling may drive PD1+ M2-like TAMs phenotypes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296DC0"/>
              </a:buClr>
              <a:buSzPct val="75000"/>
              <a:buFont typeface="Wingdings" pitchFamily="2" charset="2"/>
              <a:buChar char="§"/>
            </a:pPr>
            <a:r>
              <a:rPr lang="en-US" dirty="0"/>
              <a:t>Anti-PD-L1 and lenalidomide can synergistically reprogram PD1+ M2-like TAM to M1-like TAM phenotypes and induce functional changes through downregulation of NF-</a:t>
            </a:r>
            <a:r>
              <a:rPr lang="el-GR" dirty="0"/>
              <a:t>κ</a:t>
            </a:r>
            <a:r>
              <a:rPr lang="en-US" dirty="0"/>
              <a:t>B and JAK/STAT pathways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296DC0"/>
              </a:buClr>
              <a:buSzPct val="75000"/>
              <a:buFont typeface="Wingdings" pitchFamily="2" charset="2"/>
              <a:buChar char="§"/>
            </a:pP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296DC0"/>
              </a:buClr>
              <a:buSzPct val="75000"/>
              <a:buFont typeface="Wingdings" pitchFamily="2" charset="2"/>
              <a:buChar char="§"/>
            </a:pP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296DC0"/>
              </a:buClr>
              <a:buSzPct val="75000"/>
              <a:buFont typeface="Wingdings" pitchFamily="2" charset="2"/>
              <a:buChar char="§"/>
            </a:pP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296DC0"/>
              </a:buClr>
              <a:buSzPct val="75000"/>
              <a:buFont typeface="Wingdings" pitchFamily="2" charset="2"/>
              <a:buChar char="§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8F084C-C33B-4FD3-AB3E-DBE884F70769}"/>
              </a:ext>
            </a:extLst>
          </p:cNvPr>
          <p:cNvCxnSpPr/>
          <p:nvPr/>
        </p:nvCxnSpPr>
        <p:spPr bwMode="auto">
          <a:xfrm>
            <a:off x="838200" y="1133341"/>
            <a:ext cx="10515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296D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812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55">
        <p:fade/>
      </p:transition>
    </mc:Choice>
    <mc:Fallback xmlns="">
      <p:transition spd="med" advTm="26255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F8961-FDF4-48D8-87A8-789742328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5507" y="527767"/>
            <a:ext cx="6324375" cy="6638920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Clr>
                <a:srgbClr val="000090"/>
              </a:buClr>
              <a:buSzPct val="80000"/>
              <a:buNone/>
              <a:defRPr/>
            </a:pPr>
            <a:r>
              <a:rPr lang="en-US" sz="1600" b="1" dirty="0">
                <a:solidFill>
                  <a:srgbClr val="296DC0"/>
                </a:solidFill>
                <a:latin typeface="Calibri" panose="020F0502020204030204" pitchFamily="34" charset="0"/>
                <a:cs typeface="Calibri"/>
              </a:rPr>
              <a:t>City of Hope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Steven Rosen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Larry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Kwak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/>
            </a:endParaRP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Steven Forman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Stan Hamilton</a:t>
            </a:r>
            <a:endParaRPr lang="en-US" sz="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/>
            </a:endParaRP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Christiane Querfeld lab</a:t>
            </a:r>
          </a:p>
          <a:p>
            <a:pPr marL="457200" lvl="1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Zhen Han</a:t>
            </a:r>
          </a:p>
          <a:p>
            <a:pPr marL="457200" lvl="1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Ching-Yu Su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Rosen Lab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Mingye Feng lab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Xiwei Wu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Tijana Talisman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James Sanchez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Joycelynne Palmer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Lu Chen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Peter Lee</a:t>
            </a:r>
          </a:p>
          <a:p>
            <a:pPr marL="0" indent="0">
              <a:spcBef>
                <a:spcPts val="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/>
              </a:rPr>
              <a:t>Thank you to all our patients</a:t>
            </a:r>
            <a:endParaRPr lang="en-US" sz="1600" dirty="0">
              <a:latin typeface="Calibri" panose="020F0502020204030204" pitchFamily="34" charset="0"/>
              <a:cs typeface="Calibri"/>
            </a:endParaRPr>
          </a:p>
          <a:p>
            <a:pPr marL="0" indent="0">
              <a:spcBef>
                <a:spcPts val="200"/>
              </a:spcBef>
              <a:buClr>
                <a:srgbClr val="000090"/>
              </a:buClr>
              <a:buSzPct val="100000"/>
              <a:buNone/>
              <a:defRPr/>
            </a:pPr>
            <a:endParaRPr lang="en-US" sz="1600" dirty="0">
              <a:latin typeface="Calibri" panose="020F0502020204030204" pitchFamily="34" charset="0"/>
              <a:cs typeface="Calibri"/>
            </a:endParaRPr>
          </a:p>
          <a:p>
            <a:pPr marL="0" indent="0">
              <a:spcBef>
                <a:spcPts val="20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dirty="0">
                <a:latin typeface="Calibri" panose="020F0502020204030204" pitchFamily="34" charset="0"/>
                <a:cs typeface="Calibri"/>
              </a:rPr>
              <a:t>Supported by:</a:t>
            </a:r>
          </a:p>
          <a:p>
            <a:pPr marL="0" indent="0">
              <a:spcBef>
                <a:spcPts val="20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NIH-NCI</a:t>
            </a:r>
          </a:p>
          <a:p>
            <a:pPr marL="0" indent="0">
              <a:spcBef>
                <a:spcPts val="20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Leukemia Lymphoma Society</a:t>
            </a:r>
          </a:p>
          <a:p>
            <a:pPr marL="0" indent="0">
              <a:spcBef>
                <a:spcPts val="20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/>
              </a:rPr>
              <a:t>Toni Stephenson Lymphoma Center</a:t>
            </a:r>
          </a:p>
          <a:p>
            <a:pPr marL="0" indent="0">
              <a:spcBef>
                <a:spcPts val="20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Israel Cancer Research Fund</a:t>
            </a:r>
          </a:p>
          <a:p>
            <a:pPr marL="0" indent="0">
              <a:spcBef>
                <a:spcPts val="200"/>
              </a:spcBef>
              <a:buClr>
                <a:srgbClr val="000090"/>
              </a:buClr>
              <a:buSzPct val="100000"/>
              <a:buNone/>
              <a:defRPr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Stop Cancer</a:t>
            </a:r>
          </a:p>
          <a:p>
            <a:pPr marL="0" indent="0">
              <a:spcBef>
                <a:spcPts val="200"/>
              </a:spcBef>
              <a:buClr>
                <a:srgbClr val="000090"/>
              </a:buClr>
              <a:buSzPct val="100000"/>
              <a:buNone/>
              <a:defRPr/>
            </a:pPr>
            <a:endParaRPr lang="en-US" sz="1600" b="1" u="sng" dirty="0">
              <a:solidFill>
                <a:srgbClr val="C00000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B1EC17C4-D821-4F32-97E4-E431A388C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00" y="5638800"/>
            <a:ext cx="1204912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214110F9-40D5-421F-9E55-F1E513A34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265" y="5939529"/>
            <a:ext cx="9747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F95BFC-E224-4838-AEF2-9BDB2C9FE283}"/>
              </a:ext>
            </a:extLst>
          </p:cNvPr>
          <p:cNvSpPr/>
          <p:nvPr/>
        </p:nvSpPr>
        <p:spPr>
          <a:xfrm>
            <a:off x="9780588" y="790309"/>
            <a:ext cx="24114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Jasmine Zain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Farah Abdulla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Savita Dandapani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Chelsea Abad</a:t>
            </a:r>
          </a:p>
          <a:p>
            <a:pPr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Karen Huelsman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Xochiquetzal Martinez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Nicholas Trum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Linda Devine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Lilit Stepanyan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Yaira Kurzman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Lauren Seipel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Anna Medrano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Estella Barrios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Matt Loscalzo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/>
            </a:endParaRP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Raju Pillai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 Michelle Afkhami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/>
            </a:endParaRP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b="1" dirty="0">
                <a:solidFill>
                  <a:srgbClr val="296DC0"/>
                </a:solidFill>
                <a:latin typeface="Calibri" panose="020F0502020204030204" pitchFamily="34" charset="0"/>
                <a:cs typeface="Calibri"/>
              </a:rPr>
              <a:t>MSKCC</a:t>
            </a:r>
          </a:p>
          <a:p>
            <a:pPr>
              <a:spcBef>
                <a:spcPts val="0"/>
              </a:spcBef>
              <a:buClr>
                <a:srgbClr val="000090"/>
              </a:buClr>
              <a:buSzPct val="100000"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 James Young</a:t>
            </a:r>
          </a:p>
        </p:txBody>
      </p:sp>
      <p:pic>
        <p:nvPicPr>
          <p:cNvPr id="26631" name="Picture 9">
            <a:extLst>
              <a:ext uri="{FF2B5EF4-FFF2-40B4-BE49-F238E27FC236}">
                <a16:creationId xmlns:a16="http://schemas.microsoft.com/office/drawing/2014/main" id="{152FFF61-4797-429C-B32A-10C960C72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7" y="6103939"/>
            <a:ext cx="2279651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">
            <a:extLst>
              <a:ext uri="{FF2B5EF4-FFF2-40B4-BE49-F238E27FC236}">
                <a16:creationId xmlns:a16="http://schemas.microsoft.com/office/drawing/2014/main" id="{44CA38E8-ACB8-4FCA-B398-6E506F301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8721" r="18653" b="858"/>
          <a:stretch/>
        </p:blipFill>
        <p:spPr bwMode="auto">
          <a:xfrm>
            <a:off x="6421713" y="1588419"/>
            <a:ext cx="3236457" cy="351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Free Download Israel Cancer Research Fund (ICRF) Logo Vector from Tukuz.Com">
            <a:extLst>
              <a:ext uri="{FF2B5EF4-FFF2-40B4-BE49-F238E27FC236}">
                <a16:creationId xmlns:a16="http://schemas.microsoft.com/office/drawing/2014/main" id="{EBF9A312-AB1A-4518-B373-606990509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19" y="5873524"/>
            <a:ext cx="1392239" cy="7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FFC890-CB68-45DD-87A2-8380D56EC3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25885" r="18846"/>
          <a:stretch/>
        </p:blipFill>
        <p:spPr>
          <a:xfrm>
            <a:off x="2712017" y="1588420"/>
            <a:ext cx="3410925" cy="2853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DE6D8D-C9C0-4FCC-9AB0-2B5E29E924BD}"/>
              </a:ext>
            </a:extLst>
          </p:cNvPr>
          <p:cNvSpPr txBox="1"/>
          <p:nvPr/>
        </p:nvSpPr>
        <p:spPr bwMode="auto">
          <a:xfrm>
            <a:off x="7049088" y="1126755"/>
            <a:ext cx="24114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spAutoFit/>
          </a:bodyPr>
          <a:lstStyle/>
          <a:p>
            <a:r>
              <a:rPr lang="en-US" dirty="0">
                <a:latin typeface="+mn-lt"/>
              </a:rPr>
              <a:t>Clinical Team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DC78C-1E12-4484-9074-D21AEBD729D9}"/>
              </a:ext>
            </a:extLst>
          </p:cNvPr>
          <p:cNvSpPr txBox="1"/>
          <p:nvPr/>
        </p:nvSpPr>
        <p:spPr bwMode="auto">
          <a:xfrm>
            <a:off x="3451096" y="1126755"/>
            <a:ext cx="24114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spAutoFit/>
          </a:bodyPr>
          <a:lstStyle/>
          <a:p>
            <a:r>
              <a:rPr lang="en-US" dirty="0">
                <a:latin typeface="+mn-lt"/>
              </a:rPr>
              <a:t>Querfeld Lab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076651-0AF9-4578-ADAD-BDBA1FA5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030" y="55435"/>
            <a:ext cx="5321658" cy="593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96DC0"/>
                </a:solidFill>
              </a:rPr>
              <a:t>Acknowledgements</a:t>
            </a:r>
            <a:endParaRPr lang="en-GB" dirty="0">
              <a:solidFill>
                <a:srgbClr val="296DC0"/>
              </a:solidFill>
            </a:endParaRPr>
          </a:p>
        </p:txBody>
      </p:sp>
    </p:spTree>
  </p:cSld>
  <p:clrMapOvr>
    <a:masterClrMapping/>
  </p:clrMapOvr>
  <p:transition spd="med" advTm="2242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1360151" y="991664"/>
            <a:ext cx="9136845" cy="868363"/>
          </a:xfrm>
        </p:spPr>
        <p:txBody>
          <a:bodyPr/>
          <a:lstStyle/>
          <a:p>
            <a:r>
              <a:rPr lang="en-US" sz="2800" dirty="0">
                <a:solidFill>
                  <a:srgbClr val="296DC0"/>
                </a:solidFill>
                <a:latin typeface="Calibri" pitchFamily="34" charset="0"/>
                <a:ea typeface="ＭＳ Ｐゴシック" pitchFamily="34" charset="-128"/>
              </a:rPr>
              <a:t>Disclosures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1360151" y="1705480"/>
            <a:ext cx="8814159" cy="3730249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296DC0"/>
              </a:buClr>
              <a:buSzPct val="80000"/>
              <a:buFont typeface="Wingdings" charset="2"/>
              <a:buChar char="§"/>
              <a:defRPr/>
            </a:pPr>
            <a:r>
              <a:rPr lang="en-US" sz="2000" u="sng" dirty="0">
                <a:latin typeface="Calibri" pitchFamily="34" charset="0"/>
              </a:rPr>
              <a:t>Steering Committee/Advisory Board</a:t>
            </a:r>
          </a:p>
          <a:p>
            <a:pPr lvl="1">
              <a:spcBef>
                <a:spcPts val="600"/>
              </a:spcBef>
              <a:buClr>
                <a:srgbClr val="296DC0"/>
              </a:buClr>
              <a:buSzPct val="80000"/>
              <a:buFont typeface="Wingdings" charset="2"/>
              <a:buChar char="§"/>
              <a:defRPr/>
            </a:pPr>
            <a:r>
              <a:rPr lang="en-US" sz="2000" dirty="0" err="1">
                <a:latin typeface="Calibri" pitchFamily="34" charset="0"/>
              </a:rPr>
              <a:t>Helsinn</a:t>
            </a:r>
            <a:r>
              <a:rPr lang="en-US" sz="2000" dirty="0">
                <a:latin typeface="Calibri" pitchFamily="34" charset="0"/>
              </a:rPr>
              <a:t>, Bioniz, </a:t>
            </a:r>
            <a:r>
              <a:rPr lang="en-US" sz="2000" dirty="0" err="1">
                <a:latin typeface="Calibri" pitchFamily="34" charset="0"/>
              </a:rPr>
              <a:t>MiRagen</a:t>
            </a:r>
            <a:r>
              <a:rPr lang="en-US" sz="2000" dirty="0">
                <a:latin typeface="Calibri" pitchFamily="34" charset="0"/>
              </a:rPr>
              <a:t>, Kyowa Kirin, Trillium Therapeutics</a:t>
            </a:r>
          </a:p>
          <a:p>
            <a:pPr>
              <a:spcBef>
                <a:spcPts val="600"/>
              </a:spcBef>
              <a:buClr>
                <a:srgbClr val="296DC0"/>
              </a:buClr>
              <a:buSzPct val="80000"/>
              <a:buFont typeface="Wingdings" charset="2"/>
              <a:buChar char="§"/>
              <a:defRPr/>
            </a:pPr>
            <a:r>
              <a:rPr lang="en-US" sz="2000" u="sng" dirty="0">
                <a:latin typeface="Calibri" pitchFamily="34" charset="0"/>
              </a:rPr>
              <a:t>Investigator</a:t>
            </a:r>
          </a:p>
          <a:p>
            <a:pPr lvl="1">
              <a:spcBef>
                <a:spcPts val="600"/>
              </a:spcBef>
              <a:buClr>
                <a:srgbClr val="296DC0"/>
              </a:buClr>
              <a:buSzPct val="80000"/>
              <a:buFont typeface="Wingdings" charset="2"/>
              <a:buChar char="§"/>
              <a:defRPr/>
            </a:pPr>
            <a:r>
              <a:rPr lang="en-US" sz="2000" dirty="0">
                <a:latin typeface="Calibri" pitchFamily="34" charset="0"/>
              </a:rPr>
              <a:t>Celgene (Bristol Myers Squibb), </a:t>
            </a:r>
            <a:r>
              <a:rPr lang="en-US" sz="2000" dirty="0" err="1">
                <a:latin typeface="Calibri" pitchFamily="34" charset="0"/>
              </a:rPr>
              <a:t>Helsinn</a:t>
            </a:r>
            <a:r>
              <a:rPr lang="en-US" sz="2000" dirty="0">
                <a:latin typeface="Calibri" pitchFamily="34" charset="0"/>
              </a:rPr>
              <a:t>, Kyowa Kirin, </a:t>
            </a:r>
            <a:r>
              <a:rPr lang="en-US" sz="2000" dirty="0" err="1">
                <a:latin typeface="Calibri" pitchFamily="34" charset="0"/>
              </a:rPr>
              <a:t>Esai</a:t>
            </a:r>
            <a:r>
              <a:rPr lang="en-US" sz="2000" dirty="0">
                <a:latin typeface="Calibri" pitchFamily="34" charset="0"/>
              </a:rPr>
              <a:t>, Bioniz, </a:t>
            </a:r>
            <a:r>
              <a:rPr lang="en-US" sz="2000" dirty="0" err="1">
                <a:latin typeface="Calibri" pitchFamily="34" charset="0"/>
              </a:rPr>
              <a:t>MiRagen</a:t>
            </a:r>
            <a:r>
              <a:rPr lang="en-US" sz="2000" dirty="0">
                <a:latin typeface="Calibri" pitchFamily="34" charset="0"/>
              </a:rPr>
              <a:t>, Trillium Therapeutics</a:t>
            </a:r>
          </a:p>
          <a:p>
            <a:pPr>
              <a:spcBef>
                <a:spcPts val="600"/>
              </a:spcBef>
              <a:buClr>
                <a:srgbClr val="296DC0"/>
              </a:buClr>
              <a:buSzPct val="80000"/>
              <a:buFont typeface="Wingdings" charset="2"/>
              <a:buChar char="§"/>
              <a:defRPr/>
            </a:pPr>
            <a:r>
              <a:rPr lang="en-US" sz="2000" u="sng" dirty="0">
                <a:latin typeface="Calibri" pitchFamily="34" charset="0"/>
              </a:rPr>
              <a:t>Speakers Bureau</a:t>
            </a:r>
          </a:p>
          <a:p>
            <a:pPr lvl="1">
              <a:spcBef>
                <a:spcPts val="600"/>
              </a:spcBef>
              <a:buClr>
                <a:srgbClr val="296DC0"/>
              </a:buClr>
              <a:buSzPct val="80000"/>
              <a:buFont typeface="Wingdings" charset="2"/>
              <a:buChar char="§"/>
              <a:defRPr/>
            </a:pPr>
            <a:r>
              <a:rPr lang="en-US" sz="2000" dirty="0" err="1">
                <a:latin typeface="Calibri" pitchFamily="34" charset="0"/>
              </a:rPr>
              <a:t>Helsinn</a:t>
            </a:r>
            <a:endParaRPr lang="en-US" sz="2000" dirty="0">
              <a:latin typeface="Calibri" pitchFamily="34" charset="0"/>
            </a:endParaRPr>
          </a:p>
          <a:p>
            <a:pPr>
              <a:spcBef>
                <a:spcPts val="600"/>
              </a:spcBef>
              <a:buClr>
                <a:srgbClr val="296DC0"/>
              </a:buClr>
              <a:buSzPct val="80000"/>
              <a:buFont typeface="Wingdings" charset="2"/>
              <a:buChar char="§"/>
              <a:defRPr/>
            </a:pPr>
            <a:r>
              <a:rPr lang="en-US" sz="2000" u="sng" dirty="0">
                <a:latin typeface="Calibri" pitchFamily="34" charset="0"/>
              </a:rPr>
              <a:t>Funds/Research Grants</a:t>
            </a:r>
          </a:p>
          <a:p>
            <a:pPr lvl="1">
              <a:spcBef>
                <a:spcPts val="600"/>
              </a:spcBef>
              <a:buClr>
                <a:srgbClr val="296DC0"/>
              </a:buClr>
              <a:buSzPct val="80000"/>
              <a:buFont typeface="Wingdings" charset="2"/>
              <a:buChar char="§"/>
              <a:defRPr/>
            </a:pPr>
            <a:r>
              <a:rPr lang="en-US" sz="2000" dirty="0">
                <a:latin typeface="Calibri" pitchFamily="34" charset="0"/>
              </a:rPr>
              <a:t>Celgene</a:t>
            </a:r>
          </a:p>
        </p:txBody>
      </p:sp>
    </p:spTree>
    <p:extLst>
      <p:ext uri="{BB962C8B-B14F-4D97-AF65-F5344CB8AC3E}">
        <p14:creationId xmlns:p14="http://schemas.microsoft.com/office/powerpoint/2010/main" val="2722830823"/>
      </p:ext>
    </p:extLst>
  </p:cSld>
  <p:clrMapOvr>
    <a:masterClrMapping/>
  </p:clrMapOvr>
  <p:transition advTm="297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06056" y="389407"/>
            <a:ext cx="4846980" cy="495963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296DC0"/>
                </a:solidFill>
                <a:latin typeface="+mn-lt"/>
                <a:ea typeface="+mj-ea"/>
                <a:cs typeface="Arial" pitchFamily="34" charset="0"/>
              </a:rPr>
              <a:t>Background</a:t>
            </a:r>
          </a:p>
        </p:txBody>
      </p:sp>
      <p:sp>
        <p:nvSpPr>
          <p:cNvPr id="5" name="Content Placeholder 2"/>
          <p:cNvSpPr txBox="1">
            <a:spLocks noChangeAspect="1"/>
          </p:cNvSpPr>
          <p:nvPr/>
        </p:nvSpPr>
        <p:spPr>
          <a:xfrm>
            <a:off x="1043078" y="1761517"/>
            <a:ext cx="10363421" cy="33349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Aft>
                <a:spcPts val="1200"/>
              </a:spcAft>
              <a:buClr>
                <a:srgbClr val="296DC0"/>
              </a:buClr>
              <a:buFont typeface="Wingdings" panose="05000000000000000000" pitchFamily="2" charset="2"/>
              <a:buChar char="§"/>
            </a:pPr>
            <a:r>
              <a:rPr lang="en-US" dirty="0"/>
              <a:t>M2-like tumor-associated macrophages (TAMs) are the most abundant phenotype that promote the growth of cutaneous T cell lymphoma (CTCL) by inducing immunosuppression </a:t>
            </a:r>
          </a:p>
          <a:p>
            <a:pPr marL="342900" indent="-342900">
              <a:spcAft>
                <a:spcPts val="1200"/>
              </a:spcAft>
              <a:buClr>
                <a:srgbClr val="296DC0"/>
              </a:buClr>
              <a:buFont typeface="Wingdings" panose="05000000000000000000" pitchFamily="2" charset="2"/>
              <a:buChar char="§"/>
            </a:pPr>
            <a:r>
              <a:rPr lang="en-US" dirty="0"/>
              <a:t>Depletion of M2-like TAMs delays CTCL development, but little is known about PD1+M2-TAM phenotypes</a:t>
            </a:r>
          </a:p>
          <a:p>
            <a:pPr marL="342900" indent="-342900">
              <a:spcAft>
                <a:spcPts val="1200"/>
              </a:spcAft>
              <a:buClr>
                <a:srgbClr val="296DC0"/>
              </a:buClr>
              <a:buFont typeface="Wingdings" panose="05000000000000000000" pitchFamily="2" charset="2"/>
              <a:buChar char="§"/>
            </a:pPr>
            <a:r>
              <a:rPr lang="en-US" dirty="0"/>
              <a:t>Understanding the mechanisms of macrophage reprogramming will identify novel therapeutic targets to reverse impaired immunity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97A754-3D1C-4E5F-A214-34AB755F9E12}"/>
              </a:ext>
            </a:extLst>
          </p:cNvPr>
          <p:cNvCxnSpPr/>
          <p:nvPr/>
        </p:nvCxnSpPr>
        <p:spPr bwMode="auto">
          <a:xfrm>
            <a:off x="890899" y="1043189"/>
            <a:ext cx="10515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296D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12828430"/>
      </p:ext>
    </p:extLst>
  </p:cSld>
  <p:clrMapOvr>
    <a:masterClrMapping/>
  </p:clrMapOvr>
  <p:transition spd="med" advTm="28788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8192705-2546-477C-8247-3AF25778BCEB}"/>
              </a:ext>
            </a:extLst>
          </p:cNvPr>
          <p:cNvGrpSpPr/>
          <p:nvPr/>
        </p:nvGrpSpPr>
        <p:grpSpPr>
          <a:xfrm>
            <a:off x="677580" y="1174100"/>
            <a:ext cx="5418420" cy="3738450"/>
            <a:chOff x="576763" y="2366933"/>
            <a:chExt cx="5465277" cy="37932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E360BD7-CA18-47DD-9743-0AD60870D71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8000"/>
                      </a14:imgEffect>
                    </a14:imgLayer>
                  </a14:imgProps>
                </a:ext>
              </a:extLst>
            </a:blip>
            <a:srcRect l="60413" t="16717" r="21210" b="34897"/>
            <a:stretch/>
          </p:blipFill>
          <p:spPr>
            <a:xfrm>
              <a:off x="576763" y="2366933"/>
              <a:ext cx="5465277" cy="379329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1999DC-888E-4DD3-9247-BE09AD909AEC}"/>
                </a:ext>
              </a:extLst>
            </p:cNvPr>
            <p:cNvGrpSpPr/>
            <p:nvPr/>
          </p:nvGrpSpPr>
          <p:grpSpPr>
            <a:xfrm>
              <a:off x="4152330" y="3005876"/>
              <a:ext cx="414049" cy="1946571"/>
              <a:chOff x="4339771" y="2672735"/>
              <a:chExt cx="414049" cy="194657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DBE0D46-DCBF-4606-95A0-C1030F6821B3}"/>
                  </a:ext>
                </a:extLst>
              </p:cNvPr>
              <p:cNvGrpSpPr/>
              <p:nvPr/>
            </p:nvGrpSpPr>
            <p:grpSpPr>
              <a:xfrm>
                <a:off x="4339771" y="2672735"/>
                <a:ext cx="414049" cy="1946571"/>
                <a:chOff x="4577920" y="1326104"/>
                <a:chExt cx="100584" cy="2119422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FA40560F-373D-4836-9C77-E53A45A138B4}"/>
                    </a:ext>
                  </a:extLst>
                </p:cNvPr>
                <p:cNvCxnSpPr/>
                <p:nvPr/>
              </p:nvCxnSpPr>
              <p:spPr>
                <a:xfrm>
                  <a:off x="4675238" y="1326105"/>
                  <a:ext cx="0" cy="21194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630A12B-49A9-42BC-8C87-5EE6D7F5F9EC}"/>
                    </a:ext>
                  </a:extLst>
                </p:cNvPr>
                <p:cNvCxnSpPr/>
                <p:nvPr/>
              </p:nvCxnSpPr>
              <p:spPr>
                <a:xfrm>
                  <a:off x="4675238" y="1356852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BBDDABF5-3D2F-48A9-897E-9505D7E71835}"/>
                    </a:ext>
                  </a:extLst>
                </p:cNvPr>
                <p:cNvCxnSpPr/>
                <p:nvPr/>
              </p:nvCxnSpPr>
              <p:spPr>
                <a:xfrm>
                  <a:off x="4577920" y="1326104"/>
                  <a:ext cx="10058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E062894-90F9-4162-9A2D-E11CAC330204}"/>
                  </a:ext>
                </a:extLst>
              </p:cNvPr>
              <p:cNvCxnSpPr/>
              <p:nvPr/>
            </p:nvCxnSpPr>
            <p:spPr>
              <a:xfrm>
                <a:off x="4369977" y="4619306"/>
                <a:ext cx="3657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E61FC0-DB8A-46F8-8254-CAD616B21AC2}"/>
                </a:ext>
              </a:extLst>
            </p:cNvPr>
            <p:cNvSpPr txBox="1"/>
            <p:nvPr/>
          </p:nvSpPr>
          <p:spPr>
            <a:xfrm>
              <a:off x="4101143" y="2771428"/>
              <a:ext cx="594619" cy="38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90" dirty="0"/>
                <a:t>****</a:t>
              </a:r>
            </a:p>
          </p:txBody>
        </p: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CC013E3-3EA4-423B-A96B-A6EBBAEBCE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188489"/>
              </p:ext>
            </p:extLst>
          </p:nvPr>
        </p:nvGraphicFramePr>
        <p:xfrm>
          <a:off x="6263469" y="1711675"/>
          <a:ext cx="4584700" cy="2124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9171936" imgH="4249097" progId="Prism8.Document">
                  <p:embed/>
                </p:oleObj>
              </mc:Choice>
              <mc:Fallback>
                <p:oleObj name="Prism 8" r:id="rId4" imgW="9171936" imgH="4249097" progId="Prism8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9A9C10B-1146-4C8E-9373-47C856DDC2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63469" y="1711675"/>
                        <a:ext cx="4584700" cy="2124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441048B-581F-4239-B100-6ED845584A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contrast="15000"/>
          </a:blip>
          <a:srcRect t="13910"/>
          <a:stretch/>
        </p:blipFill>
        <p:spPr>
          <a:xfrm>
            <a:off x="2205790" y="4788059"/>
            <a:ext cx="4533280" cy="1997370"/>
          </a:xfrm>
          <a:prstGeom prst="snip2Same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8F177C-7BEB-4F20-889E-C13DC85F00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7729"/>
          <a:stretch/>
        </p:blipFill>
        <p:spPr>
          <a:xfrm>
            <a:off x="7629929" y="4035424"/>
            <a:ext cx="3218240" cy="25095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AFE5DF-E85D-432C-B81E-D74B3CB1A7DD}"/>
              </a:ext>
            </a:extLst>
          </p:cNvPr>
          <p:cNvSpPr txBox="1"/>
          <p:nvPr/>
        </p:nvSpPr>
        <p:spPr bwMode="auto">
          <a:xfrm>
            <a:off x="7607805" y="1291575"/>
            <a:ext cx="2434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spAutoFit/>
          </a:bodyPr>
          <a:lstStyle/>
          <a:p>
            <a:r>
              <a:rPr lang="en-US" sz="2000" dirty="0">
                <a:latin typeface="+mn-lt"/>
              </a:rPr>
              <a:t>N=47 CTCL samples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83FDA6-B532-4593-BFDE-569EA0DBB631}"/>
              </a:ext>
            </a:extLst>
          </p:cNvPr>
          <p:cNvSpPr txBox="1"/>
          <p:nvPr/>
        </p:nvSpPr>
        <p:spPr bwMode="auto">
          <a:xfrm>
            <a:off x="989633" y="143780"/>
            <a:ext cx="105476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rgbClr val="296DC0"/>
                </a:solidFill>
              </a:rPr>
              <a:t>Tumor-Associated Macrophages are the Most Abundant Immune Cell Phenotype in CTCL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97FB0D-D7A6-4312-9E87-1A423F710DA1}"/>
              </a:ext>
            </a:extLst>
          </p:cNvPr>
          <p:cNvCxnSpPr/>
          <p:nvPr/>
        </p:nvCxnSpPr>
        <p:spPr bwMode="auto">
          <a:xfrm>
            <a:off x="616834" y="987656"/>
            <a:ext cx="10972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296D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92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948">
        <p:fade/>
      </p:transition>
    </mc:Choice>
    <mc:Fallback xmlns="">
      <p:transition spd="med" advTm="3994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2523925-F661-4FFF-93B6-B77BCCC69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33" y="3657784"/>
            <a:ext cx="2629460" cy="1756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CD8F7F-6BE4-49F6-87A6-5996192D3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274" y="3657784"/>
            <a:ext cx="2629460" cy="1756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771695-D641-44FD-B536-4FB894880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22" y="3657784"/>
            <a:ext cx="2629460" cy="1756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CE987E-9061-4FD8-A14A-FA2079D00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784"/>
            <a:ext cx="2629460" cy="17561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861FCB2-2356-4DC4-8950-7948BE4FB0C4}"/>
              </a:ext>
            </a:extLst>
          </p:cNvPr>
          <p:cNvSpPr txBox="1"/>
          <p:nvPr/>
        </p:nvSpPr>
        <p:spPr>
          <a:xfrm>
            <a:off x="1357539" y="1517911"/>
            <a:ext cx="107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349A96-C961-4617-97B5-32845FCA628F}"/>
              </a:ext>
            </a:extLst>
          </p:cNvPr>
          <p:cNvSpPr txBox="1"/>
          <p:nvPr/>
        </p:nvSpPr>
        <p:spPr>
          <a:xfrm>
            <a:off x="6805394" y="1517911"/>
            <a:ext cx="144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PD1+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C01AB5-FD87-4BDA-86E6-B184D9B84325}"/>
              </a:ext>
            </a:extLst>
          </p:cNvPr>
          <p:cNvSpPr txBox="1"/>
          <p:nvPr/>
        </p:nvSpPr>
        <p:spPr>
          <a:xfrm>
            <a:off x="3922690" y="1517911"/>
            <a:ext cx="148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CD163+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2ED8EB-73EA-4AD7-A775-754DE00BEDF8}"/>
              </a:ext>
            </a:extLst>
          </p:cNvPr>
          <p:cNvSpPr txBox="1"/>
          <p:nvPr/>
        </p:nvSpPr>
        <p:spPr>
          <a:xfrm>
            <a:off x="9024929" y="1517911"/>
            <a:ext cx="232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CD163+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PD1+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C3E072-D043-4713-A8A8-5355321E7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274" y="1835344"/>
            <a:ext cx="2629460" cy="17561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B4483A-3E2A-4D97-A20A-A67BEFEE1D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33" y="1835344"/>
            <a:ext cx="2629460" cy="17561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F64067-A7EB-4377-9A75-F5BD42C7B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35344"/>
            <a:ext cx="2629460" cy="17561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39810D-5C85-4CBE-A578-2541965AC7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22" y="1835344"/>
            <a:ext cx="2629460" cy="1756111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6575E9B-1717-4B27-9729-599EBE946042}"/>
              </a:ext>
            </a:extLst>
          </p:cNvPr>
          <p:cNvSpPr txBox="1">
            <a:spLocks/>
          </p:cNvSpPr>
          <p:nvPr/>
        </p:nvSpPr>
        <p:spPr>
          <a:xfrm>
            <a:off x="402234" y="365385"/>
            <a:ext cx="11078717" cy="678637"/>
          </a:xfrm>
          <a:prstGeom prst="rect">
            <a:avLst/>
          </a:prstGeom>
        </p:spPr>
        <p:txBody>
          <a:bodyPr/>
          <a:lstStyle/>
          <a:p>
            <a:pPr lvl="0" algn="ctr" defTabSz="5144491">
              <a:defRPr/>
            </a:pPr>
            <a:r>
              <a:rPr lang="en-US" sz="2800" b="1" kern="0" dirty="0">
                <a:solidFill>
                  <a:srgbClr val="296DC0"/>
                </a:solidFill>
                <a:latin typeface="+mj-lt"/>
                <a:cs typeface="Calibri" panose="020F0502020204030204" pitchFamily="34" charset="0"/>
              </a:rPr>
              <a:t>The PD1+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96DC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M2-like TAMs </a:t>
            </a:r>
            <a:r>
              <a:rPr lang="en-US" sz="2800" b="1" kern="0" dirty="0">
                <a:solidFill>
                  <a:srgbClr val="296DC0"/>
                </a:solidFill>
                <a:latin typeface="+mj-lt"/>
              </a:rPr>
              <a:t>Accumulate in Lesional Skin of CTCL Patients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11370D-31DE-40A0-90C7-133AED27EA20}"/>
              </a:ext>
            </a:extLst>
          </p:cNvPr>
          <p:cNvSpPr txBox="1"/>
          <p:nvPr/>
        </p:nvSpPr>
        <p:spPr bwMode="auto">
          <a:xfrm rot="16200000">
            <a:off x="-494821" y="2478802"/>
            <a:ext cx="18251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Healthy Donor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351B4F-AA24-4F74-9F10-31464F97B2A6}"/>
              </a:ext>
            </a:extLst>
          </p:cNvPr>
          <p:cNvSpPr txBox="1"/>
          <p:nvPr/>
        </p:nvSpPr>
        <p:spPr bwMode="auto">
          <a:xfrm rot="16200000">
            <a:off x="13610" y="4297147"/>
            <a:ext cx="8083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CTCL</a:t>
            </a:r>
          </a:p>
        </p:txBody>
      </p:sp>
    </p:spTree>
    <p:extLst>
      <p:ext uri="{BB962C8B-B14F-4D97-AF65-F5344CB8AC3E}">
        <p14:creationId xmlns:p14="http://schemas.microsoft.com/office/powerpoint/2010/main" val="5270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89">
        <p:fade/>
      </p:transition>
    </mc:Choice>
    <mc:Fallback xmlns="">
      <p:transition spd="med" advTm="268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2913FAE-466E-4992-BC24-9194C0704423}"/>
              </a:ext>
            </a:extLst>
          </p:cNvPr>
          <p:cNvGrpSpPr>
            <a:grpSpLocks noChangeAspect="1"/>
          </p:cNvGrpSpPr>
          <p:nvPr/>
        </p:nvGrpSpPr>
        <p:grpSpPr>
          <a:xfrm>
            <a:off x="1043309" y="1224680"/>
            <a:ext cx="9692640" cy="2146493"/>
            <a:chOff x="773418" y="1071567"/>
            <a:chExt cx="10645152" cy="23574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F136A9-81C2-4419-BE5E-128F30B29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3952" y="1379774"/>
              <a:ext cx="2604618" cy="20310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7FC0B0-13B5-4F55-8AB4-BB647748A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95"/>
            <a:stretch/>
          </p:blipFill>
          <p:spPr>
            <a:xfrm>
              <a:off x="6094738" y="1379772"/>
              <a:ext cx="2747617" cy="20349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9C429A-853F-4BCC-8D0F-6C64714B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6" r="46549"/>
            <a:stretch/>
          </p:blipFill>
          <p:spPr>
            <a:xfrm>
              <a:off x="3499124" y="1379774"/>
              <a:ext cx="2669752" cy="20492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343D31-BD1B-4031-8E34-6CE96129BB28}"/>
                </a:ext>
              </a:extLst>
            </p:cNvPr>
            <p:cNvSpPr txBox="1"/>
            <p:nvPr/>
          </p:nvSpPr>
          <p:spPr>
            <a:xfrm>
              <a:off x="2038366" y="1071567"/>
              <a:ext cx="1350744" cy="23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CD80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41A752-4DA2-4CDE-9DD8-A0BB87F3E178}"/>
                </a:ext>
              </a:extLst>
            </p:cNvPr>
            <p:cNvSpPr txBox="1"/>
            <p:nvPr/>
          </p:nvSpPr>
          <p:spPr>
            <a:xfrm>
              <a:off x="4689806" y="1071567"/>
              <a:ext cx="1350744" cy="23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CD163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F6CF3B-8AF3-433B-8782-31DF9679F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13"/>
            <a:stretch/>
          </p:blipFill>
          <p:spPr>
            <a:xfrm>
              <a:off x="850207" y="1379774"/>
              <a:ext cx="2725679" cy="20492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DEC793-974D-4B5D-8FC5-1761B6AD6201}"/>
                </a:ext>
              </a:extLst>
            </p:cNvPr>
            <p:cNvSpPr txBox="1"/>
            <p:nvPr/>
          </p:nvSpPr>
          <p:spPr>
            <a:xfrm>
              <a:off x="7349895" y="1071567"/>
              <a:ext cx="1350744" cy="23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CD206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D77C20-D325-4F24-BD2E-495C6A99AEA6}"/>
                </a:ext>
              </a:extLst>
            </p:cNvPr>
            <p:cNvSpPr txBox="1"/>
            <p:nvPr/>
          </p:nvSpPr>
          <p:spPr>
            <a:xfrm>
              <a:off x="9836995" y="1071567"/>
              <a:ext cx="1350744" cy="23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PD1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55344B-4ED1-4923-B50A-A9133939B290}"/>
                </a:ext>
              </a:extLst>
            </p:cNvPr>
            <p:cNvSpPr txBox="1"/>
            <p:nvPr/>
          </p:nvSpPr>
          <p:spPr>
            <a:xfrm rot="16200000">
              <a:off x="122126" y="1783601"/>
              <a:ext cx="1592368" cy="289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    Count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E6617A-01D7-472E-B1CC-D1A901B57A7D}"/>
              </a:ext>
            </a:extLst>
          </p:cNvPr>
          <p:cNvGrpSpPr>
            <a:grpSpLocks noChangeAspect="1"/>
          </p:cNvGrpSpPr>
          <p:nvPr/>
        </p:nvGrpSpPr>
        <p:grpSpPr>
          <a:xfrm>
            <a:off x="1251483" y="3560840"/>
            <a:ext cx="9689034" cy="3076611"/>
            <a:chOff x="53898" y="6498450"/>
            <a:chExt cx="6807621" cy="21116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4E3FDB-0F00-4F50-8080-8A8DB08E9B02}"/>
                </a:ext>
              </a:extLst>
            </p:cNvPr>
            <p:cNvGrpSpPr/>
            <p:nvPr/>
          </p:nvGrpSpPr>
          <p:grpSpPr>
            <a:xfrm>
              <a:off x="53898" y="6498450"/>
              <a:ext cx="6807621" cy="2111686"/>
              <a:chOff x="59918" y="7275391"/>
              <a:chExt cx="6807621" cy="2111686"/>
            </a:xfrm>
          </p:grpSpPr>
          <p:graphicFrame>
            <p:nvGraphicFramePr>
              <p:cNvPr id="20" name="Object 19">
                <a:extLst>
                  <a:ext uri="{FF2B5EF4-FFF2-40B4-BE49-F238E27FC236}">
                    <a16:creationId xmlns:a16="http://schemas.microsoft.com/office/drawing/2014/main" id="{DC023023-3F42-4CF5-9216-FC0C420BFD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0426431"/>
                  </p:ext>
                </p:extLst>
              </p:nvPr>
            </p:nvGraphicFramePr>
            <p:xfrm>
              <a:off x="59918" y="7275391"/>
              <a:ext cx="1940510" cy="21090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6" imgW="2649879" imgH="2879297" progId="Prism8.Document">
                      <p:embed/>
                    </p:oleObj>
                  </mc:Choice>
                  <mc:Fallback>
                    <p:oleObj name="Prism 8" r:id="rId6" imgW="2649879" imgH="2879297" progId="Prism8.Document">
                      <p:embed/>
                      <p:pic>
                        <p:nvPicPr>
                          <p:cNvPr id="141" name="Object 140">
                            <a:extLst>
                              <a:ext uri="{FF2B5EF4-FFF2-40B4-BE49-F238E27FC236}">
                                <a16:creationId xmlns:a16="http://schemas.microsoft.com/office/drawing/2014/main" id="{3D86E188-4330-46EF-B1E5-EFBDF0CF9A3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59918" y="7275391"/>
                            <a:ext cx="1940510" cy="210909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20">
                <a:extLst>
                  <a:ext uri="{FF2B5EF4-FFF2-40B4-BE49-F238E27FC236}">
                    <a16:creationId xmlns:a16="http://schemas.microsoft.com/office/drawing/2014/main" id="{0E4CBD0A-78E2-4A3D-A0A3-30F2C45FD2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0746804"/>
                  </p:ext>
                </p:extLst>
              </p:nvPr>
            </p:nvGraphicFramePr>
            <p:xfrm>
              <a:off x="4939820" y="7276699"/>
              <a:ext cx="1927719" cy="21079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8" imgW="2631512" imgH="2877857" progId="Prism8.Document">
                      <p:embed/>
                    </p:oleObj>
                  </mc:Choice>
                  <mc:Fallback>
                    <p:oleObj name="Prism 8" r:id="rId8" imgW="2631512" imgH="2877857" progId="Prism8.Document">
                      <p:embed/>
                      <p:pic>
                        <p:nvPicPr>
                          <p:cNvPr id="142" name="Object 141">
                            <a:extLst>
                              <a:ext uri="{FF2B5EF4-FFF2-40B4-BE49-F238E27FC236}">
                                <a16:creationId xmlns:a16="http://schemas.microsoft.com/office/drawing/2014/main" id="{D391257E-85D9-4776-BD11-57AA39A37B3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939820" y="7276699"/>
                            <a:ext cx="1927719" cy="210793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1">
                <a:extLst>
                  <a:ext uri="{FF2B5EF4-FFF2-40B4-BE49-F238E27FC236}">
                    <a16:creationId xmlns:a16="http://schemas.microsoft.com/office/drawing/2014/main" id="{AB849C93-40A1-4D3E-A513-7C7AFA3180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9933007"/>
                  </p:ext>
                </p:extLst>
              </p:nvPr>
            </p:nvGraphicFramePr>
            <p:xfrm>
              <a:off x="1685348" y="7292377"/>
              <a:ext cx="1940507" cy="20939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10" imgW="2649879" imgH="2859494" progId="Prism8.Document">
                      <p:embed/>
                    </p:oleObj>
                  </mc:Choice>
                  <mc:Fallback>
                    <p:oleObj name="Prism 8" r:id="rId10" imgW="2649879" imgH="2859494" progId="Prism8.Document">
                      <p:embed/>
                      <p:pic>
                        <p:nvPicPr>
                          <p:cNvPr id="143" name="Object 142">
                            <a:extLst>
                              <a:ext uri="{FF2B5EF4-FFF2-40B4-BE49-F238E27FC236}">
                                <a16:creationId xmlns:a16="http://schemas.microsoft.com/office/drawing/2014/main" id="{6A45374A-718B-4B10-8826-C90ACBDFCCC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1685348" y="7292377"/>
                            <a:ext cx="1940507" cy="209398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22">
                <a:extLst>
                  <a:ext uri="{FF2B5EF4-FFF2-40B4-BE49-F238E27FC236}">
                    <a16:creationId xmlns:a16="http://schemas.microsoft.com/office/drawing/2014/main" id="{AD53B581-2C4B-4BA3-9CCB-C0CDADFA8B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6196191"/>
                  </p:ext>
                </p:extLst>
              </p:nvPr>
            </p:nvGraphicFramePr>
            <p:xfrm>
              <a:off x="3318730" y="7298908"/>
              <a:ext cx="1940509" cy="20881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12" imgW="2649879" imgH="2851933" progId="Prism8.Document">
                      <p:embed/>
                    </p:oleObj>
                  </mc:Choice>
                  <mc:Fallback>
                    <p:oleObj name="Prism 8" r:id="rId12" imgW="2649879" imgH="2851933" progId="Prism8.Document">
                      <p:embed/>
                      <p:pic>
                        <p:nvPicPr>
                          <p:cNvPr id="144" name="Object 143">
                            <a:extLst>
                              <a:ext uri="{FF2B5EF4-FFF2-40B4-BE49-F238E27FC236}">
                                <a16:creationId xmlns:a16="http://schemas.microsoft.com/office/drawing/2014/main" id="{BF8B2776-18D9-4F6B-93BA-D02F2A7A4A3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3318730" y="7298908"/>
                            <a:ext cx="1940509" cy="20881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8FA76A-84DD-4059-A976-289C6F986819}"/>
                </a:ext>
              </a:extLst>
            </p:cNvPr>
            <p:cNvSpPr txBox="1"/>
            <p:nvPr/>
          </p:nvSpPr>
          <p:spPr>
            <a:xfrm>
              <a:off x="1301192" y="7616302"/>
              <a:ext cx="384891" cy="20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**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A6875B-1B88-4B26-BEE1-E03041D0A226}"/>
                </a:ext>
              </a:extLst>
            </p:cNvPr>
            <p:cNvSpPr txBox="1"/>
            <p:nvPr/>
          </p:nvSpPr>
          <p:spPr>
            <a:xfrm>
              <a:off x="6095030" y="6866620"/>
              <a:ext cx="592729" cy="20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****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7423E5-59E6-4B47-821D-A895FB77DC42}"/>
                </a:ext>
              </a:extLst>
            </p:cNvPr>
            <p:cNvSpPr txBox="1"/>
            <p:nvPr/>
          </p:nvSpPr>
          <p:spPr>
            <a:xfrm>
              <a:off x="2896977" y="7527006"/>
              <a:ext cx="489149" cy="20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***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354733-0557-40CA-8453-D0CABA983985}"/>
                </a:ext>
              </a:extLst>
            </p:cNvPr>
            <p:cNvSpPr txBox="1"/>
            <p:nvPr/>
          </p:nvSpPr>
          <p:spPr>
            <a:xfrm>
              <a:off x="4550997" y="7596151"/>
              <a:ext cx="384891" cy="20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**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137D8CFC-62DA-4495-A0E9-7FF1F64800B2}"/>
              </a:ext>
            </a:extLst>
          </p:cNvPr>
          <p:cNvSpPr txBox="1">
            <a:spLocks/>
          </p:cNvSpPr>
          <p:nvPr/>
        </p:nvSpPr>
        <p:spPr>
          <a:xfrm>
            <a:off x="1043309" y="187617"/>
            <a:ext cx="10545717" cy="942230"/>
          </a:xfrm>
          <a:prstGeom prst="rect">
            <a:avLst/>
          </a:prstGeom>
        </p:spPr>
        <p:txBody>
          <a:bodyPr/>
          <a:lstStyle/>
          <a:p>
            <a:pPr lvl="0" algn="ctr" defTabSz="5144491">
              <a:defRPr/>
            </a:pPr>
            <a:r>
              <a:rPr lang="en-US" b="1" kern="0" dirty="0">
                <a:solidFill>
                  <a:srgbClr val="296DC0"/>
                </a:solidFill>
                <a:latin typeface="+mj-lt"/>
                <a:cs typeface="Calibri" panose="020F0502020204030204" pitchFamily="34" charset="0"/>
              </a:rPr>
              <a:t>Tumorigenic Cytokines Secreted by </a:t>
            </a:r>
            <a:r>
              <a:rPr lang="en-US" b="1" kern="0" dirty="0" err="1">
                <a:solidFill>
                  <a:srgbClr val="296DC0"/>
                </a:solidFill>
                <a:latin typeface="+mj-lt"/>
                <a:cs typeface="Calibri" panose="020F0502020204030204" pitchFamily="34" charset="0"/>
              </a:rPr>
              <a:t>MyLa</a:t>
            </a:r>
            <a:r>
              <a:rPr lang="en-US" b="1" kern="0" dirty="0">
                <a:solidFill>
                  <a:srgbClr val="296DC0"/>
                </a:solidFill>
                <a:latin typeface="+mj-lt"/>
                <a:cs typeface="Calibri" panose="020F0502020204030204" pitchFamily="34" charset="0"/>
              </a:rPr>
              <a:t> Cells Polarize Macrophage Differentiation towards PD1+ M2-like phenotype</a:t>
            </a:r>
          </a:p>
        </p:txBody>
      </p:sp>
    </p:spTree>
    <p:extLst>
      <p:ext uri="{BB962C8B-B14F-4D97-AF65-F5344CB8AC3E}">
        <p14:creationId xmlns:p14="http://schemas.microsoft.com/office/powerpoint/2010/main" val="6777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189">
        <p:fade/>
      </p:transition>
    </mc:Choice>
    <mc:Fallback xmlns="">
      <p:transition spd="med" advTm="5518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DB7A-2680-4EF2-BE98-57E521845144}"/>
              </a:ext>
            </a:extLst>
          </p:cNvPr>
          <p:cNvSpPr txBox="1">
            <a:spLocks/>
          </p:cNvSpPr>
          <p:nvPr/>
        </p:nvSpPr>
        <p:spPr>
          <a:xfrm>
            <a:off x="754743" y="423125"/>
            <a:ext cx="10682514" cy="5445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algn="ctr" eaLnBrk="0" fontAlgn="base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NF-</a:t>
            </a:r>
            <a:r>
              <a:rPr lang="el-GR" sz="2800" b="1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κ</a:t>
            </a:r>
            <a:r>
              <a:rPr lang="en-US" sz="2800" b="1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 and JAK/STAT signaling correlates with M2 TAM phenotype</a:t>
            </a:r>
            <a:endParaRPr lang="en-US" sz="2800" b="1" dirty="0">
              <a:solidFill>
                <a:srgbClr val="296D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1BF10-B674-4F67-8629-12755EE2002A}"/>
              </a:ext>
            </a:extLst>
          </p:cNvPr>
          <p:cNvPicPr/>
          <p:nvPr/>
        </p:nvPicPr>
        <p:blipFill rotWithShape="1">
          <a:blip r:embed="rId2"/>
          <a:srcRect l="1904" t="8574" r="6586" b="2401"/>
          <a:stretch/>
        </p:blipFill>
        <p:spPr>
          <a:xfrm>
            <a:off x="271156" y="1630018"/>
            <a:ext cx="5197551" cy="27034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942F0B-D503-46DD-A552-2E4C57673017}"/>
              </a:ext>
            </a:extLst>
          </p:cNvPr>
          <p:cNvGrpSpPr>
            <a:grpSpLocks noChangeAspect="1"/>
          </p:cNvGrpSpPr>
          <p:nvPr/>
        </p:nvGrpSpPr>
        <p:grpSpPr>
          <a:xfrm>
            <a:off x="5876537" y="1426761"/>
            <a:ext cx="2940542" cy="2755263"/>
            <a:chOff x="661142" y="4582445"/>
            <a:chExt cx="3130410" cy="3816670"/>
          </a:xfrm>
        </p:grpSpPr>
        <p:sp>
          <p:nvSpPr>
            <p:cNvPr id="25" name="TextBox 164">
              <a:extLst>
                <a:ext uri="{FF2B5EF4-FFF2-40B4-BE49-F238E27FC236}">
                  <a16:creationId xmlns:a16="http://schemas.microsoft.com/office/drawing/2014/main" id="{45A2AACE-46F1-453C-8C86-E412AC1BF929}"/>
                </a:ext>
              </a:extLst>
            </p:cNvPr>
            <p:cNvSpPr txBox="1"/>
            <p:nvPr/>
          </p:nvSpPr>
          <p:spPr>
            <a:xfrm>
              <a:off x="1806458" y="4582445"/>
              <a:ext cx="1974675" cy="4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 Ctrl              CM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87">
              <a:extLst>
                <a:ext uri="{FF2B5EF4-FFF2-40B4-BE49-F238E27FC236}">
                  <a16:creationId xmlns:a16="http://schemas.microsoft.com/office/drawing/2014/main" id="{AC6E777A-E85E-43D0-B6D9-F9F60B0B5FAB}"/>
                </a:ext>
              </a:extLst>
            </p:cNvPr>
            <p:cNvSpPr txBox="1"/>
            <p:nvPr/>
          </p:nvSpPr>
          <p:spPr>
            <a:xfrm>
              <a:off x="661142" y="7924891"/>
              <a:ext cx="1749750" cy="4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GAPDH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793336-708E-46C7-A8BF-BC3727C335A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41" b="21601"/>
            <a:stretch/>
          </p:blipFill>
          <p:spPr>
            <a:xfrm>
              <a:off x="1730008" y="7917383"/>
              <a:ext cx="2061544" cy="369332"/>
            </a:xfrm>
            <a:prstGeom prst="rect">
              <a:avLst/>
            </a:prstGeom>
          </p:spPr>
        </p:pic>
        <p:sp>
          <p:nvSpPr>
            <p:cNvPr id="28" name="TextBox 57">
              <a:extLst>
                <a:ext uri="{FF2B5EF4-FFF2-40B4-BE49-F238E27FC236}">
                  <a16:creationId xmlns:a16="http://schemas.microsoft.com/office/drawing/2014/main" id="{EF783145-9CAC-43A2-B0DE-67900C947DAD}"/>
                </a:ext>
              </a:extLst>
            </p:cNvPr>
            <p:cNvSpPr txBox="1"/>
            <p:nvPr/>
          </p:nvSpPr>
          <p:spPr>
            <a:xfrm>
              <a:off x="661142" y="5009873"/>
              <a:ext cx="1977126" cy="4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pIKK</a:t>
              </a:r>
              <a:r>
                <a:rPr lang="el-GR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α</a:t>
              </a: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/</a:t>
              </a:r>
              <a:r>
                <a:rPr lang="el-GR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β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9CDFFDB-470B-44EA-A1CF-96C287DF3B8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3468" y="5408472"/>
              <a:ext cx="2066041" cy="36933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CC418A-326F-4584-B22E-B0E3F8D826B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3468" y="5827029"/>
              <a:ext cx="2066041" cy="36933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2125F2-E3A2-40A7-9AEC-6166E3F6452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" b="3923"/>
            <a:stretch/>
          </p:blipFill>
          <p:spPr>
            <a:xfrm>
              <a:off x="1730008" y="5014770"/>
              <a:ext cx="2059501" cy="347352"/>
            </a:xfrm>
            <a:prstGeom prst="rect">
              <a:avLst/>
            </a:prstGeom>
          </p:spPr>
        </p:pic>
        <p:sp>
          <p:nvSpPr>
            <p:cNvPr id="32" name="TextBox 68">
              <a:extLst>
                <a:ext uri="{FF2B5EF4-FFF2-40B4-BE49-F238E27FC236}">
                  <a16:creationId xmlns:a16="http://schemas.microsoft.com/office/drawing/2014/main" id="{D3316AF2-2CF5-40F4-B7D4-E974BB7DF730}"/>
                </a:ext>
              </a:extLst>
            </p:cNvPr>
            <p:cNvSpPr txBox="1"/>
            <p:nvPr/>
          </p:nvSpPr>
          <p:spPr>
            <a:xfrm>
              <a:off x="661142" y="5428329"/>
              <a:ext cx="1749750" cy="4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IKK</a:t>
              </a:r>
              <a:r>
                <a:rPr lang="el-GR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α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70">
              <a:extLst>
                <a:ext uri="{FF2B5EF4-FFF2-40B4-BE49-F238E27FC236}">
                  <a16:creationId xmlns:a16="http://schemas.microsoft.com/office/drawing/2014/main" id="{FEA94B9A-6B0B-4B7F-8F27-BD8339A6ED33}"/>
                </a:ext>
              </a:extLst>
            </p:cNvPr>
            <p:cNvSpPr txBox="1"/>
            <p:nvPr/>
          </p:nvSpPr>
          <p:spPr>
            <a:xfrm>
              <a:off x="661142" y="5859693"/>
              <a:ext cx="1749750" cy="4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IKK</a:t>
              </a:r>
              <a:r>
                <a:rPr lang="el-GR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β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3F92D8B-F390-47D3-9E7C-2F8147D2C64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3468" y="7488956"/>
              <a:ext cx="2066041" cy="37355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94BCB4C-F091-4681-B942-0EF92F395E5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7" t="11562" b="-1"/>
            <a:stretch/>
          </p:blipFill>
          <p:spPr>
            <a:xfrm>
              <a:off x="1723468" y="7076959"/>
              <a:ext cx="2066043" cy="369332"/>
            </a:xfrm>
            <a:prstGeom prst="rect">
              <a:avLst/>
            </a:prstGeom>
          </p:spPr>
        </p:pic>
        <p:sp>
          <p:nvSpPr>
            <p:cNvPr id="36" name="TextBox 71">
              <a:extLst>
                <a:ext uri="{FF2B5EF4-FFF2-40B4-BE49-F238E27FC236}">
                  <a16:creationId xmlns:a16="http://schemas.microsoft.com/office/drawing/2014/main" id="{1936B2CA-B782-4B77-ACD5-999193B58FE2}"/>
                </a:ext>
              </a:extLst>
            </p:cNvPr>
            <p:cNvSpPr txBox="1"/>
            <p:nvPr/>
          </p:nvSpPr>
          <p:spPr>
            <a:xfrm>
              <a:off x="661142" y="7517357"/>
              <a:ext cx="1749750" cy="4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NF-</a:t>
              </a:r>
              <a:r>
                <a:rPr lang="el-GR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κ</a:t>
              </a: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72">
              <a:extLst>
                <a:ext uri="{FF2B5EF4-FFF2-40B4-BE49-F238E27FC236}">
                  <a16:creationId xmlns:a16="http://schemas.microsoft.com/office/drawing/2014/main" id="{3913A653-EAE1-4A43-A628-F4C1CB28AE59}"/>
                </a:ext>
              </a:extLst>
            </p:cNvPr>
            <p:cNvSpPr txBox="1"/>
            <p:nvPr/>
          </p:nvSpPr>
          <p:spPr>
            <a:xfrm>
              <a:off x="661142" y="7079675"/>
              <a:ext cx="1749750" cy="4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pNF-</a:t>
              </a:r>
              <a:r>
                <a:rPr lang="el-GR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κ</a:t>
              </a: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4EC8262-EF5E-48DD-8711-14ACB62B77A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3468" y="6657616"/>
              <a:ext cx="2066041" cy="36812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BE58BF-6537-45ED-BE54-7778432581B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6" t="-254" r="2783" b="6112"/>
            <a:stretch/>
          </p:blipFill>
          <p:spPr>
            <a:xfrm>
              <a:off x="1723468" y="6243898"/>
              <a:ext cx="2066043" cy="367187"/>
            </a:xfrm>
            <a:prstGeom prst="rect">
              <a:avLst/>
            </a:prstGeom>
          </p:spPr>
        </p:pic>
        <p:sp>
          <p:nvSpPr>
            <p:cNvPr id="40" name="TextBox 80">
              <a:extLst>
                <a:ext uri="{FF2B5EF4-FFF2-40B4-BE49-F238E27FC236}">
                  <a16:creationId xmlns:a16="http://schemas.microsoft.com/office/drawing/2014/main" id="{8084091A-6D57-4040-AFEF-56B0EF861526}"/>
                </a:ext>
              </a:extLst>
            </p:cNvPr>
            <p:cNvSpPr txBox="1"/>
            <p:nvPr/>
          </p:nvSpPr>
          <p:spPr>
            <a:xfrm>
              <a:off x="661142" y="6684601"/>
              <a:ext cx="1749750" cy="4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IKB</a:t>
              </a:r>
              <a:r>
                <a:rPr lang="el-GR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α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81">
              <a:extLst>
                <a:ext uri="{FF2B5EF4-FFF2-40B4-BE49-F238E27FC236}">
                  <a16:creationId xmlns:a16="http://schemas.microsoft.com/office/drawing/2014/main" id="{E3D4B881-203C-4617-BF06-5F74628CEAAE}"/>
                </a:ext>
              </a:extLst>
            </p:cNvPr>
            <p:cNvSpPr txBox="1"/>
            <p:nvPr/>
          </p:nvSpPr>
          <p:spPr>
            <a:xfrm>
              <a:off x="661142" y="6231479"/>
              <a:ext cx="1749750" cy="4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pIKB</a:t>
              </a:r>
              <a:r>
                <a:rPr lang="el-GR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α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181">
              <a:extLst>
                <a:ext uri="{FF2B5EF4-FFF2-40B4-BE49-F238E27FC236}">
                  <a16:creationId xmlns:a16="http://schemas.microsoft.com/office/drawing/2014/main" id="{8F26100B-EBEA-4BFC-A13C-34E0A45BC58D}"/>
                </a:ext>
              </a:extLst>
            </p:cNvPr>
            <p:cNvSpPr txBox="1"/>
            <p:nvPr/>
          </p:nvSpPr>
          <p:spPr>
            <a:xfrm>
              <a:off x="1716590" y="5016463"/>
              <a:ext cx="2059501" cy="3251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61D963-C301-4D53-A0C2-1C182C17C53F}"/>
              </a:ext>
            </a:extLst>
          </p:cNvPr>
          <p:cNvGrpSpPr>
            <a:grpSpLocks noChangeAspect="1"/>
          </p:cNvGrpSpPr>
          <p:nvPr/>
        </p:nvGrpSpPr>
        <p:grpSpPr>
          <a:xfrm>
            <a:off x="9063718" y="1446908"/>
            <a:ext cx="2530361" cy="2746988"/>
            <a:chOff x="4931252" y="4541298"/>
            <a:chExt cx="3064010" cy="3817474"/>
          </a:xfrm>
        </p:grpSpPr>
        <p:sp>
          <p:nvSpPr>
            <p:cNvPr id="7" name="TextBox 203">
              <a:extLst>
                <a:ext uri="{FF2B5EF4-FFF2-40B4-BE49-F238E27FC236}">
                  <a16:creationId xmlns:a16="http://schemas.microsoft.com/office/drawing/2014/main" id="{78B0BE27-8C53-4CB0-AA36-34D377C50BB3}"/>
                </a:ext>
              </a:extLst>
            </p:cNvPr>
            <p:cNvSpPr txBox="1"/>
            <p:nvPr/>
          </p:nvSpPr>
          <p:spPr>
            <a:xfrm>
              <a:off x="6136751" y="4541298"/>
              <a:ext cx="1750075" cy="46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Ctrl              CM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255">
              <a:extLst>
                <a:ext uri="{FF2B5EF4-FFF2-40B4-BE49-F238E27FC236}">
                  <a16:creationId xmlns:a16="http://schemas.microsoft.com/office/drawing/2014/main" id="{D6C0E7DB-366A-4A83-B0A4-D90251A3F48C}"/>
                </a:ext>
              </a:extLst>
            </p:cNvPr>
            <p:cNvSpPr txBox="1"/>
            <p:nvPr/>
          </p:nvSpPr>
          <p:spPr>
            <a:xfrm>
              <a:off x="4931252" y="7031570"/>
              <a:ext cx="1750075" cy="46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SOCS2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56">
              <a:extLst>
                <a:ext uri="{FF2B5EF4-FFF2-40B4-BE49-F238E27FC236}">
                  <a16:creationId xmlns:a16="http://schemas.microsoft.com/office/drawing/2014/main" id="{8F022654-6EBA-4233-B88A-3932F2CAEEF3}"/>
                </a:ext>
              </a:extLst>
            </p:cNvPr>
            <p:cNvSpPr txBox="1"/>
            <p:nvPr/>
          </p:nvSpPr>
          <p:spPr>
            <a:xfrm>
              <a:off x="4931252" y="7448103"/>
              <a:ext cx="1750075" cy="46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SOCS6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A47F1D-713D-408A-99AE-5C25D259103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718" y="7023490"/>
              <a:ext cx="2066544" cy="3693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E41571-A517-43FE-BF8A-CCA0B7622F8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23" b="5934"/>
            <a:stretch/>
          </p:blipFill>
          <p:spPr>
            <a:xfrm>
              <a:off x="5923068" y="7451318"/>
              <a:ext cx="2066041" cy="3693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D48731-D7F5-4F96-A4FB-023EB4F2183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769" y="5774270"/>
              <a:ext cx="2066041" cy="369332"/>
            </a:xfrm>
            <a:prstGeom prst="rect">
              <a:avLst/>
            </a:prstGeom>
          </p:spPr>
        </p:pic>
        <p:sp>
          <p:nvSpPr>
            <p:cNvPr id="13" name="TextBox 261">
              <a:extLst>
                <a:ext uri="{FF2B5EF4-FFF2-40B4-BE49-F238E27FC236}">
                  <a16:creationId xmlns:a16="http://schemas.microsoft.com/office/drawing/2014/main" id="{4ABF7744-BF67-4258-B6D8-DC9BAC13C85A}"/>
                </a:ext>
              </a:extLst>
            </p:cNvPr>
            <p:cNvSpPr txBox="1"/>
            <p:nvPr/>
          </p:nvSpPr>
          <p:spPr>
            <a:xfrm>
              <a:off x="4931252" y="5771375"/>
              <a:ext cx="1750075" cy="43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pSTAT3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262">
              <a:extLst>
                <a:ext uri="{FF2B5EF4-FFF2-40B4-BE49-F238E27FC236}">
                  <a16:creationId xmlns:a16="http://schemas.microsoft.com/office/drawing/2014/main" id="{58F7CA24-EAFF-4B53-9761-2E2FE1602F46}"/>
                </a:ext>
              </a:extLst>
            </p:cNvPr>
            <p:cNvSpPr txBox="1"/>
            <p:nvPr/>
          </p:nvSpPr>
          <p:spPr>
            <a:xfrm>
              <a:off x="4931252" y="7889559"/>
              <a:ext cx="1750075" cy="46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GAPDH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263">
              <a:extLst>
                <a:ext uri="{FF2B5EF4-FFF2-40B4-BE49-F238E27FC236}">
                  <a16:creationId xmlns:a16="http://schemas.microsoft.com/office/drawing/2014/main" id="{A641E504-5519-49BD-8184-5A94D16C4203}"/>
                </a:ext>
              </a:extLst>
            </p:cNvPr>
            <p:cNvSpPr txBox="1"/>
            <p:nvPr/>
          </p:nvSpPr>
          <p:spPr>
            <a:xfrm>
              <a:off x="4931252" y="6193180"/>
              <a:ext cx="1750075" cy="46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STAT5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264">
              <a:extLst>
                <a:ext uri="{FF2B5EF4-FFF2-40B4-BE49-F238E27FC236}">
                  <a16:creationId xmlns:a16="http://schemas.microsoft.com/office/drawing/2014/main" id="{C7C37292-3978-41F4-AB02-2CB769B18200}"/>
                </a:ext>
              </a:extLst>
            </p:cNvPr>
            <p:cNvSpPr txBox="1"/>
            <p:nvPr/>
          </p:nvSpPr>
          <p:spPr>
            <a:xfrm>
              <a:off x="4931252" y="6608726"/>
              <a:ext cx="1750075" cy="46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STAT6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98EA04-1DA7-4C92-A23E-7F4BB303AC7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771" y="6186647"/>
              <a:ext cx="2066041" cy="3693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0E434A-DE37-49B4-9C44-54922CA0DFB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769" y="6605832"/>
              <a:ext cx="2066041" cy="3693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BBC060-66CE-4782-83EA-BE5C85AE77D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372" b="4311"/>
            <a:stretch/>
          </p:blipFill>
          <p:spPr>
            <a:xfrm>
              <a:off x="5921769" y="4962123"/>
              <a:ext cx="2066041" cy="369332"/>
            </a:xfrm>
            <a:prstGeom prst="rect">
              <a:avLst/>
            </a:prstGeom>
          </p:spPr>
        </p:pic>
        <p:sp>
          <p:nvSpPr>
            <p:cNvPr id="20" name="TextBox 268">
              <a:extLst>
                <a:ext uri="{FF2B5EF4-FFF2-40B4-BE49-F238E27FC236}">
                  <a16:creationId xmlns:a16="http://schemas.microsoft.com/office/drawing/2014/main" id="{0D01A0C3-9336-459C-B495-F8B4ED58EB10}"/>
                </a:ext>
              </a:extLst>
            </p:cNvPr>
            <p:cNvSpPr txBox="1"/>
            <p:nvPr/>
          </p:nvSpPr>
          <p:spPr>
            <a:xfrm>
              <a:off x="4931252" y="4961575"/>
              <a:ext cx="1750075" cy="46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JAK3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3CE1129-6818-4970-8494-449BE8154DA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8932" y="7882925"/>
              <a:ext cx="2066041" cy="3693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49BD7D-6394-49F0-B14F-3992F04BE11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79" y="5372217"/>
              <a:ext cx="2066544" cy="365760"/>
            </a:xfrm>
            <a:prstGeom prst="rect">
              <a:avLst/>
            </a:prstGeom>
          </p:spPr>
        </p:pic>
        <p:sp>
          <p:nvSpPr>
            <p:cNvPr id="23" name="TextBox 271">
              <a:extLst>
                <a:ext uri="{FF2B5EF4-FFF2-40B4-BE49-F238E27FC236}">
                  <a16:creationId xmlns:a16="http://schemas.microsoft.com/office/drawing/2014/main" id="{4DED328C-7832-4107-90D1-B1CAD26B93B1}"/>
                </a:ext>
              </a:extLst>
            </p:cNvPr>
            <p:cNvSpPr txBox="1"/>
            <p:nvPr/>
          </p:nvSpPr>
          <p:spPr>
            <a:xfrm>
              <a:off x="4931252" y="5345631"/>
              <a:ext cx="1750075" cy="46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STAT1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72">
              <a:extLst>
                <a:ext uri="{FF2B5EF4-FFF2-40B4-BE49-F238E27FC236}">
                  <a16:creationId xmlns:a16="http://schemas.microsoft.com/office/drawing/2014/main" id="{D0F9A880-D74B-4A7E-99B4-247C0CFB341B}"/>
                </a:ext>
              </a:extLst>
            </p:cNvPr>
            <p:cNvSpPr txBox="1"/>
            <p:nvPr/>
          </p:nvSpPr>
          <p:spPr>
            <a:xfrm>
              <a:off x="5910324" y="4960416"/>
              <a:ext cx="2074649" cy="325120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B525CB0-E93E-4963-B1E4-795C9A3CA738}"/>
              </a:ext>
            </a:extLst>
          </p:cNvPr>
          <p:cNvSpPr txBox="1"/>
          <p:nvPr/>
        </p:nvSpPr>
        <p:spPr bwMode="auto">
          <a:xfrm>
            <a:off x="6752658" y="4496892"/>
            <a:ext cx="46221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296DC0"/>
                </a:solidFill>
                <a:latin typeface="+mn-lt"/>
              </a:rPr>
              <a:t>TAMs cultured in </a:t>
            </a:r>
            <a:r>
              <a:rPr lang="en-US" sz="2000" dirty="0" err="1">
                <a:solidFill>
                  <a:srgbClr val="296DC0"/>
                </a:solidFill>
                <a:latin typeface="+mn-lt"/>
              </a:rPr>
              <a:t>MyLa</a:t>
            </a:r>
            <a:r>
              <a:rPr lang="en-US" sz="2000" dirty="0">
                <a:solidFill>
                  <a:srgbClr val="296DC0"/>
                </a:solidFill>
                <a:latin typeface="+mn-lt"/>
              </a:rPr>
              <a:t>-derived conditioned medium</a:t>
            </a:r>
          </a:p>
        </p:txBody>
      </p:sp>
      <p:graphicFrame>
        <p:nvGraphicFramePr>
          <p:cNvPr id="44" name="Table 44">
            <a:extLst>
              <a:ext uri="{FF2B5EF4-FFF2-40B4-BE49-F238E27FC236}">
                <a16:creationId xmlns:a16="http://schemas.microsoft.com/office/drawing/2014/main" id="{32613700-B9C5-4AFE-B745-AF5397D00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016491"/>
              </p:ext>
            </p:extLst>
          </p:nvPr>
        </p:nvGraphicFramePr>
        <p:xfrm>
          <a:off x="2455412" y="4698840"/>
          <a:ext cx="2103336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91370">
                  <a:extLst>
                    <a:ext uri="{9D8B030D-6E8A-4147-A177-3AD203B41FA5}">
                      <a16:colId xmlns:a16="http://schemas.microsoft.com/office/drawing/2014/main" val="3826246065"/>
                    </a:ext>
                  </a:extLst>
                </a:gridCol>
                <a:gridCol w="1311966">
                  <a:extLst>
                    <a:ext uri="{9D8B030D-6E8A-4147-A177-3AD203B41FA5}">
                      <a16:colId xmlns:a16="http://schemas.microsoft.com/office/drawing/2014/main" val="915020306"/>
                    </a:ext>
                  </a:extLst>
                </a:gridCol>
              </a:tblGrid>
              <a:tr h="280505">
                <a:tc>
                  <a:txBody>
                    <a:bodyPr/>
                    <a:lstStyle/>
                    <a:p>
                      <a:r>
                        <a:rPr lang="en-US" sz="1400" b="1" dirty="0"/>
                        <a:t>Stage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MF/SS  (n = 48)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226129"/>
                  </a:ext>
                </a:extLst>
              </a:tr>
              <a:tr h="280505">
                <a:tc>
                  <a:txBody>
                    <a:bodyPr/>
                    <a:lstStyle/>
                    <a:p>
                      <a:r>
                        <a:rPr lang="en-US" sz="1400" b="1" dirty="0"/>
                        <a:t>Healthy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395140"/>
                  </a:ext>
                </a:extLst>
              </a:tr>
              <a:tr h="246430">
                <a:tc>
                  <a:txBody>
                    <a:bodyPr/>
                    <a:lstStyle/>
                    <a:p>
                      <a:r>
                        <a:rPr lang="en-US" sz="1400" b="1" dirty="0"/>
                        <a:t>T1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7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983297"/>
                  </a:ext>
                </a:extLst>
              </a:tr>
              <a:tr h="280505">
                <a:tc>
                  <a:txBody>
                    <a:bodyPr/>
                    <a:lstStyle/>
                    <a:p>
                      <a:r>
                        <a:rPr lang="en-US" sz="1400" b="1" dirty="0"/>
                        <a:t>T2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16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941373"/>
                  </a:ext>
                </a:extLst>
              </a:tr>
              <a:tr h="280505">
                <a:tc>
                  <a:txBody>
                    <a:bodyPr/>
                    <a:lstStyle/>
                    <a:p>
                      <a:r>
                        <a:rPr lang="en-US" sz="1400" b="1" dirty="0"/>
                        <a:t>T3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18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578644"/>
                  </a:ext>
                </a:extLst>
              </a:tr>
              <a:tr h="280505">
                <a:tc>
                  <a:txBody>
                    <a:bodyPr/>
                    <a:lstStyle/>
                    <a:p>
                      <a:r>
                        <a:rPr lang="en-US" sz="1400" b="1" dirty="0"/>
                        <a:t>T4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960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56">
        <p:fade/>
      </p:transition>
    </mc:Choice>
    <mc:Fallback xmlns="">
      <p:transition spd="med" advTm="35956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B70112-D1C9-4836-8FC3-EC3D52254343}"/>
              </a:ext>
            </a:extLst>
          </p:cNvPr>
          <p:cNvGrpSpPr>
            <a:grpSpLocks noChangeAspect="1"/>
          </p:cNvGrpSpPr>
          <p:nvPr/>
        </p:nvGrpSpPr>
        <p:grpSpPr>
          <a:xfrm>
            <a:off x="1701037" y="723723"/>
            <a:ext cx="8813377" cy="3168397"/>
            <a:chOff x="158870" y="559871"/>
            <a:chExt cx="6701298" cy="2079100"/>
          </a:xfrm>
        </p:grpSpPr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9E036C22-CBEB-4595-85FD-3F5B258F72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1607392"/>
                </p:ext>
              </p:extLst>
            </p:nvPr>
          </p:nvGraphicFramePr>
          <p:xfrm>
            <a:off x="1737137" y="559871"/>
            <a:ext cx="1915429" cy="2072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3" imgW="3145065" imgH="3402085" progId="Prism8.Document">
                    <p:embed/>
                  </p:oleObj>
                </mc:Choice>
                <mc:Fallback>
                  <p:oleObj name="Prism 8" r:id="rId3" imgW="3145065" imgH="3402085" progId="Prism8.Document">
                    <p:embed/>
                    <p:pic>
                      <p:nvPicPr>
                        <p:cNvPr id="191" name="Object 190">
                          <a:extLst>
                            <a:ext uri="{FF2B5EF4-FFF2-40B4-BE49-F238E27FC236}">
                              <a16:creationId xmlns:a16="http://schemas.microsoft.com/office/drawing/2014/main" id="{CEC21678-98C4-4F80-90CD-8B4CC72725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737137" y="559871"/>
                          <a:ext cx="1915429" cy="20720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15DA67F-AA02-4135-8704-E49B4055C9D0}"/>
                </a:ext>
              </a:extLst>
            </p:cNvPr>
            <p:cNvGrpSpPr/>
            <p:nvPr/>
          </p:nvGrpSpPr>
          <p:grpSpPr>
            <a:xfrm>
              <a:off x="158870" y="572050"/>
              <a:ext cx="1919921" cy="2066921"/>
              <a:chOff x="631023" y="2817235"/>
              <a:chExt cx="2892473" cy="2876459"/>
            </a:xfrm>
          </p:grpSpPr>
          <p:graphicFrame>
            <p:nvGraphicFramePr>
              <p:cNvPr id="58" name="Object 57">
                <a:extLst>
                  <a:ext uri="{FF2B5EF4-FFF2-40B4-BE49-F238E27FC236}">
                    <a16:creationId xmlns:a16="http://schemas.microsoft.com/office/drawing/2014/main" id="{CCDAB73D-0BA3-46B2-8F23-1E4B9A7E93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1634041"/>
                  </p:ext>
                </p:extLst>
              </p:nvPr>
            </p:nvGraphicFramePr>
            <p:xfrm>
              <a:off x="631023" y="2817235"/>
              <a:ext cx="2620879" cy="2876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5" imgW="3062954" imgH="3414327" progId="Prism8.Document">
                      <p:embed/>
                    </p:oleObj>
                  </mc:Choice>
                  <mc:Fallback>
                    <p:oleObj name="Prism 8" r:id="rId5" imgW="3062954" imgH="3414327" progId="Prism8.Document">
                      <p:embed/>
                      <p:pic>
                        <p:nvPicPr>
                          <p:cNvPr id="199" name="Object 198">
                            <a:extLst>
                              <a:ext uri="{FF2B5EF4-FFF2-40B4-BE49-F238E27FC236}">
                                <a16:creationId xmlns:a16="http://schemas.microsoft.com/office/drawing/2014/main" id="{5B6AF890-6334-47A3-9DD7-29E7735873B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31023" y="2817235"/>
                            <a:ext cx="2620879" cy="2876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9E322EF-A9A6-4F2D-BDE4-202289798FC7}"/>
                  </a:ext>
                </a:extLst>
              </p:cNvPr>
              <p:cNvSpPr txBox="1"/>
              <p:nvPr/>
            </p:nvSpPr>
            <p:spPr>
              <a:xfrm>
                <a:off x="1838731" y="3913396"/>
                <a:ext cx="919518" cy="30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****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75214BB-8216-44F6-9FBF-B9336F99F58B}"/>
                  </a:ext>
                </a:extLst>
              </p:cNvPr>
              <p:cNvSpPr txBox="1"/>
              <p:nvPr/>
            </p:nvSpPr>
            <p:spPr>
              <a:xfrm>
                <a:off x="2551028" y="3365279"/>
                <a:ext cx="972468" cy="30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****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16CD370-2C97-4346-A430-61193778EFF5}"/>
                  </a:ext>
                </a:extLst>
              </p:cNvPr>
              <p:cNvSpPr txBox="1"/>
              <p:nvPr/>
            </p:nvSpPr>
            <p:spPr>
              <a:xfrm>
                <a:off x="2196500" y="4368266"/>
                <a:ext cx="735179" cy="30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****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C46BAA1-0863-44B5-B82A-8794F2FB2506}"/>
                </a:ext>
              </a:extLst>
            </p:cNvPr>
            <p:cNvGrpSpPr/>
            <p:nvPr/>
          </p:nvGrpSpPr>
          <p:grpSpPr>
            <a:xfrm>
              <a:off x="3531498" y="575637"/>
              <a:ext cx="1820851" cy="2028189"/>
              <a:chOff x="563349" y="5709024"/>
              <a:chExt cx="2919600" cy="2822556"/>
            </a:xfrm>
          </p:grpSpPr>
          <p:graphicFrame>
            <p:nvGraphicFramePr>
              <p:cNvPr id="54" name="Object 53">
                <a:extLst>
                  <a:ext uri="{FF2B5EF4-FFF2-40B4-BE49-F238E27FC236}">
                    <a16:creationId xmlns:a16="http://schemas.microsoft.com/office/drawing/2014/main" id="{9EA79068-3230-46E3-B5D8-53B6304F83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8569806"/>
                  </p:ext>
                </p:extLst>
              </p:nvPr>
            </p:nvGraphicFramePr>
            <p:xfrm>
              <a:off x="563349" y="5709024"/>
              <a:ext cx="2701579" cy="28225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7" imgW="3145065" imgH="3402085" progId="Prism8.Document">
                      <p:embed/>
                    </p:oleObj>
                  </mc:Choice>
                  <mc:Fallback>
                    <p:oleObj name="Prism 8" r:id="rId7" imgW="3145065" imgH="3402085" progId="Prism8.Document">
                      <p:embed/>
                      <p:pic>
                        <p:nvPicPr>
                          <p:cNvPr id="195" name="Object 194">
                            <a:extLst>
                              <a:ext uri="{FF2B5EF4-FFF2-40B4-BE49-F238E27FC236}">
                                <a16:creationId xmlns:a16="http://schemas.microsoft.com/office/drawing/2014/main" id="{A8804BCD-D17E-4512-8250-FC5153AFB8A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63349" y="5709024"/>
                            <a:ext cx="2701579" cy="282255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DB829DA-D185-4843-852B-50575FC8C3E1}"/>
                  </a:ext>
                </a:extLst>
              </p:cNvPr>
              <p:cNvSpPr txBox="1"/>
              <p:nvPr/>
            </p:nvSpPr>
            <p:spPr>
              <a:xfrm>
                <a:off x="1834283" y="7239859"/>
                <a:ext cx="884229" cy="30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****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F555B24-3534-42D9-A584-40B49F66DA63}"/>
                  </a:ext>
                </a:extLst>
              </p:cNvPr>
              <p:cNvSpPr txBox="1"/>
              <p:nvPr/>
            </p:nvSpPr>
            <p:spPr>
              <a:xfrm>
                <a:off x="2548802" y="6199191"/>
                <a:ext cx="934147" cy="30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****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61431F2-DA50-40CC-84FD-DE16A94AAC98}"/>
                  </a:ext>
                </a:extLst>
              </p:cNvPr>
              <p:cNvSpPr txBox="1"/>
              <p:nvPr/>
            </p:nvSpPr>
            <p:spPr>
              <a:xfrm>
                <a:off x="2243177" y="7398576"/>
                <a:ext cx="690257" cy="30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***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F7C9BF-950F-4379-80C4-D3F68E1217E0}"/>
                </a:ext>
              </a:extLst>
            </p:cNvPr>
            <p:cNvSpPr txBox="1"/>
            <p:nvPr/>
          </p:nvSpPr>
          <p:spPr>
            <a:xfrm>
              <a:off x="2663725" y="1575203"/>
              <a:ext cx="495756" cy="21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****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23B9003-2CDA-44CC-A4D9-B9BA6B2E91DF}"/>
                </a:ext>
              </a:extLst>
            </p:cNvPr>
            <p:cNvSpPr txBox="1"/>
            <p:nvPr/>
          </p:nvSpPr>
          <p:spPr>
            <a:xfrm>
              <a:off x="3178255" y="952056"/>
              <a:ext cx="495756" cy="21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****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3287AB-8D09-4AE1-A279-A98A85E0B332}"/>
                </a:ext>
              </a:extLst>
            </p:cNvPr>
            <p:cNvSpPr txBox="1"/>
            <p:nvPr/>
          </p:nvSpPr>
          <p:spPr>
            <a:xfrm>
              <a:off x="2953259" y="1770881"/>
              <a:ext cx="495756" cy="21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***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CF6A0F1-6BF6-41CA-9E80-E6F0FD35968E}"/>
                </a:ext>
              </a:extLst>
            </p:cNvPr>
            <p:cNvGrpSpPr/>
            <p:nvPr/>
          </p:nvGrpSpPr>
          <p:grpSpPr>
            <a:xfrm>
              <a:off x="5127293" y="589935"/>
              <a:ext cx="1732875" cy="2028469"/>
              <a:chOff x="3399582" y="5831379"/>
              <a:chExt cx="2778537" cy="2732346"/>
            </a:xfrm>
          </p:grpSpPr>
          <p:graphicFrame>
            <p:nvGraphicFramePr>
              <p:cNvPr id="51" name="Object 50">
                <a:extLst>
                  <a:ext uri="{FF2B5EF4-FFF2-40B4-BE49-F238E27FC236}">
                    <a16:creationId xmlns:a16="http://schemas.microsoft.com/office/drawing/2014/main" id="{8B71394E-85BC-445B-A7FE-DBE0CEFEF1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7832178"/>
                  </p:ext>
                </p:extLst>
              </p:nvPr>
            </p:nvGraphicFramePr>
            <p:xfrm>
              <a:off x="3399582" y="5831379"/>
              <a:ext cx="2638420" cy="2732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9" imgW="3017217" imgH="3402085" progId="Prism8.Document">
                      <p:embed/>
                    </p:oleObj>
                  </mc:Choice>
                  <mc:Fallback>
                    <p:oleObj name="Prism 8" r:id="rId9" imgW="3017217" imgH="3402085" progId="Prism8.Document">
                      <p:embed/>
                      <p:pic>
                        <p:nvPicPr>
                          <p:cNvPr id="192" name="Object 191">
                            <a:extLst>
                              <a:ext uri="{FF2B5EF4-FFF2-40B4-BE49-F238E27FC236}">
                                <a16:creationId xmlns:a16="http://schemas.microsoft.com/office/drawing/2014/main" id="{F06F8C69-520F-464E-8951-8A54C36B4DD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3399582" y="5831379"/>
                            <a:ext cx="2638420" cy="273234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4A08F35-2430-4341-97FC-8C33DC02DC50}"/>
                  </a:ext>
                </a:extLst>
              </p:cNvPr>
              <p:cNvSpPr txBox="1"/>
              <p:nvPr/>
            </p:nvSpPr>
            <p:spPr>
              <a:xfrm>
                <a:off x="4956323" y="7407159"/>
                <a:ext cx="950711" cy="293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****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578E89F-B825-447D-AA8F-DABDA6D75B71}"/>
                  </a:ext>
                </a:extLst>
              </p:cNvPr>
              <p:cNvSpPr txBox="1"/>
              <p:nvPr/>
            </p:nvSpPr>
            <p:spPr>
              <a:xfrm>
                <a:off x="5320923" y="7188285"/>
                <a:ext cx="857196" cy="293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****</a:t>
                </a: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E699C97-ACDF-48BE-8761-2905437966CD}"/>
              </a:ext>
            </a:extLst>
          </p:cNvPr>
          <p:cNvGrpSpPr/>
          <p:nvPr/>
        </p:nvGrpSpPr>
        <p:grpSpPr>
          <a:xfrm>
            <a:off x="7512048" y="3681686"/>
            <a:ext cx="3856317" cy="2938259"/>
            <a:chOff x="7741277" y="3583646"/>
            <a:chExt cx="3997756" cy="313331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171B0E3-ED83-4B3E-8661-BEF1D2F57702}"/>
                </a:ext>
              </a:extLst>
            </p:cNvPr>
            <p:cNvSpPr txBox="1"/>
            <p:nvPr/>
          </p:nvSpPr>
          <p:spPr>
            <a:xfrm>
              <a:off x="7933610" y="4228504"/>
              <a:ext cx="983181" cy="36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STAT1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599FB2C-0294-4462-8E86-AFE69CCB6FBF}"/>
                </a:ext>
              </a:extLst>
            </p:cNvPr>
            <p:cNvGrpSpPr/>
            <p:nvPr/>
          </p:nvGrpSpPr>
          <p:grpSpPr>
            <a:xfrm>
              <a:off x="7741277" y="3583646"/>
              <a:ext cx="3997756" cy="3133317"/>
              <a:chOff x="7778033" y="3578619"/>
              <a:chExt cx="3997756" cy="313331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9F5AA5-041C-4697-BEA3-180AB31693B1}"/>
                  </a:ext>
                </a:extLst>
              </p:cNvPr>
              <p:cNvSpPr txBox="1"/>
              <p:nvPr/>
            </p:nvSpPr>
            <p:spPr>
              <a:xfrm>
                <a:off x="8208528" y="6003781"/>
                <a:ext cx="728884" cy="36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NF-</a:t>
                </a:r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A9896C-494F-4072-88B9-B044251BA7AA}"/>
                  </a:ext>
                </a:extLst>
              </p:cNvPr>
              <p:cNvSpPr txBox="1"/>
              <p:nvPr/>
            </p:nvSpPr>
            <p:spPr>
              <a:xfrm>
                <a:off x="8019020" y="5603810"/>
                <a:ext cx="918391" cy="36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pNF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13A952-ECC9-4B0D-8CD3-99799BC69BFF}"/>
                  </a:ext>
                </a:extLst>
              </p:cNvPr>
              <p:cNvSpPr txBox="1"/>
              <p:nvPr/>
            </p:nvSpPr>
            <p:spPr>
              <a:xfrm>
                <a:off x="8010010" y="6350907"/>
                <a:ext cx="918391" cy="36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GAPDH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191ACB6-CDC7-426E-967C-5F3F07B229AD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8971" y="6000424"/>
                <a:ext cx="2746813" cy="32222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0AE1CF8-BCBA-4967-924F-B1FD9F6B59F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8972" y="5612240"/>
                <a:ext cx="2746814" cy="34288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8FEB1D7-E645-477F-8E88-DD89E688F68F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7562" y="6365035"/>
                <a:ext cx="2746813" cy="342887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04213D1-2441-4FC7-8A7C-2FE4CA661003}"/>
                  </a:ext>
                </a:extLst>
              </p:cNvPr>
              <p:cNvSpPr txBox="1"/>
              <p:nvPr/>
            </p:nvSpPr>
            <p:spPr>
              <a:xfrm>
                <a:off x="9076634" y="3589758"/>
                <a:ext cx="691057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41AD3F6-5C74-4333-A51D-A939059EB6B7}"/>
                  </a:ext>
                </a:extLst>
              </p:cNvPr>
              <p:cNvSpPr txBox="1"/>
              <p:nvPr/>
            </p:nvSpPr>
            <p:spPr>
              <a:xfrm>
                <a:off x="9708047" y="3589758"/>
                <a:ext cx="807369" cy="36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aPD-L1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D328E50-AE63-4499-A5E9-2B1504273C30}"/>
                  </a:ext>
                </a:extLst>
              </p:cNvPr>
              <p:cNvSpPr txBox="1"/>
              <p:nvPr/>
            </p:nvSpPr>
            <p:spPr>
              <a:xfrm>
                <a:off x="10462741" y="3578619"/>
                <a:ext cx="569566" cy="36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Len</a:t>
                </a: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C02AC39-E879-457C-B48C-1D77B2611F3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7562" y="4257141"/>
                <a:ext cx="2748227" cy="296293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818F133-F278-4F34-A222-04B155B11CF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7562" y="4936742"/>
                <a:ext cx="2748225" cy="304959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812DCB86-4B64-4888-A09E-3718435CA4F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7561" y="5284608"/>
                <a:ext cx="2748225" cy="290938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116362FB-A565-4A20-8CB3-7DCAF55FDBD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7561" y="3932585"/>
                <a:ext cx="2748228" cy="296293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1197CDF-BE20-4C3F-8E39-670D7694E7BB}"/>
                  </a:ext>
                </a:extLst>
              </p:cNvPr>
              <p:cNvSpPr txBox="1"/>
              <p:nvPr/>
            </p:nvSpPr>
            <p:spPr>
              <a:xfrm>
                <a:off x="8032758" y="3904400"/>
                <a:ext cx="911586" cy="36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JAK3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04E95E2-A2AF-41CC-BF33-299C666DAFD6}"/>
                  </a:ext>
                </a:extLst>
              </p:cNvPr>
              <p:cNvSpPr txBox="1"/>
              <p:nvPr/>
            </p:nvSpPr>
            <p:spPr>
              <a:xfrm>
                <a:off x="7778033" y="4582498"/>
                <a:ext cx="1173116" cy="36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pSTAT3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72227F5-2EB6-4FF9-82D6-F7E6323FB42F}"/>
                  </a:ext>
                </a:extLst>
              </p:cNvPr>
              <p:cNvSpPr txBox="1"/>
              <p:nvPr/>
            </p:nvSpPr>
            <p:spPr>
              <a:xfrm>
                <a:off x="7944864" y="4889610"/>
                <a:ext cx="993732" cy="36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STAT5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9D630AE-4456-4588-863D-258CC59F84FE}"/>
                  </a:ext>
                </a:extLst>
              </p:cNvPr>
              <p:cNvSpPr txBox="1"/>
              <p:nvPr/>
            </p:nvSpPr>
            <p:spPr>
              <a:xfrm>
                <a:off x="7997842" y="5236608"/>
                <a:ext cx="942730" cy="36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STAT6</a:t>
                </a:r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99242125-35FF-4B90-804C-DFA48B83A3B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7561" y="4593592"/>
                <a:ext cx="2748226" cy="304959"/>
              </a:xfrm>
              <a:prstGeom prst="rect">
                <a:avLst/>
              </a:prstGeom>
            </p:spPr>
          </p:pic>
        </p:grpSp>
      </p:grpSp>
      <p:sp>
        <p:nvSpPr>
          <p:cNvPr id="62" name="TextBox 131">
            <a:extLst>
              <a:ext uri="{FF2B5EF4-FFF2-40B4-BE49-F238E27FC236}">
                <a16:creationId xmlns:a16="http://schemas.microsoft.com/office/drawing/2014/main" id="{637E8CC7-C383-4D6D-9E38-55811D350183}"/>
              </a:ext>
            </a:extLst>
          </p:cNvPr>
          <p:cNvSpPr txBox="1"/>
          <p:nvPr/>
        </p:nvSpPr>
        <p:spPr>
          <a:xfrm>
            <a:off x="1345954" y="136631"/>
            <a:ext cx="9147365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 eaLnBrk="0" fontAlgn="base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Anti-PD-L1</a:t>
            </a:r>
            <a:r>
              <a:rPr lang="en-US" sz="2000" b="1" kern="1200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and Lenalidomide Reprogram  M2-like TAMs to M1 by Downregulation of NF-</a:t>
            </a:r>
            <a:r>
              <a:rPr lang="en-US" sz="2000" b="1" dirty="0" err="1">
                <a:solidFill>
                  <a:srgbClr val="296DC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κB</a:t>
            </a:r>
            <a:r>
              <a:rPr lang="en-US" sz="2000" b="1" dirty="0">
                <a:solidFill>
                  <a:srgbClr val="296DC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and JAK/STAT Signaling Pathways</a:t>
            </a:r>
            <a:endParaRPr lang="en-US" sz="1100" b="1" dirty="0">
              <a:solidFill>
                <a:srgbClr val="296D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0CD90CD-771F-47D3-9634-0E42A5676200}"/>
              </a:ext>
            </a:extLst>
          </p:cNvPr>
          <p:cNvGrpSpPr>
            <a:grpSpLocks noChangeAspect="1"/>
          </p:cNvGrpSpPr>
          <p:nvPr/>
        </p:nvGrpSpPr>
        <p:grpSpPr>
          <a:xfrm>
            <a:off x="1067643" y="3772309"/>
            <a:ext cx="5856423" cy="2928302"/>
            <a:chOff x="-3679" y="6442562"/>
            <a:chExt cx="6214513" cy="296866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ED47549-FCA3-4699-A0FF-98E61A818407}"/>
                </a:ext>
              </a:extLst>
            </p:cNvPr>
            <p:cNvSpPr txBox="1"/>
            <p:nvPr/>
          </p:nvSpPr>
          <p:spPr>
            <a:xfrm>
              <a:off x="1009793" y="6468862"/>
              <a:ext cx="800565" cy="34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CD80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E70DE02-F824-4A57-BDAC-9C47DE26D0B4}"/>
                </a:ext>
              </a:extLst>
            </p:cNvPr>
            <p:cNvSpPr txBox="1"/>
            <p:nvPr/>
          </p:nvSpPr>
          <p:spPr>
            <a:xfrm>
              <a:off x="2478184" y="6450029"/>
              <a:ext cx="800565" cy="34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CD163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63FE21F-37FA-4D55-9874-BD23D90D95A7}"/>
                </a:ext>
              </a:extLst>
            </p:cNvPr>
            <p:cNvSpPr txBox="1"/>
            <p:nvPr/>
          </p:nvSpPr>
          <p:spPr>
            <a:xfrm>
              <a:off x="3937516" y="6442562"/>
              <a:ext cx="800565" cy="34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CD206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6237D29-E3D7-4DC0-9FFB-CE52F26C7510}"/>
                </a:ext>
              </a:extLst>
            </p:cNvPr>
            <p:cNvSpPr txBox="1"/>
            <p:nvPr/>
          </p:nvSpPr>
          <p:spPr>
            <a:xfrm>
              <a:off x="5390463" y="6442562"/>
              <a:ext cx="800565" cy="34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PD1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FD78B1B-BF53-47FB-9BA4-683B2699517E}"/>
                </a:ext>
              </a:extLst>
            </p:cNvPr>
            <p:cNvSpPr txBox="1"/>
            <p:nvPr/>
          </p:nvSpPr>
          <p:spPr>
            <a:xfrm rot="16200000">
              <a:off x="818" y="6981564"/>
              <a:ext cx="883170" cy="35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aPD-L1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E1A171F-B074-409E-A08A-0D7EDDD624BB}"/>
                </a:ext>
              </a:extLst>
            </p:cNvPr>
            <p:cNvSpPr txBox="1"/>
            <p:nvPr/>
          </p:nvSpPr>
          <p:spPr>
            <a:xfrm rot="16200000">
              <a:off x="98814" y="7845555"/>
              <a:ext cx="690898" cy="35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Len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B962CF9-DF2A-410E-A8B3-6A402B5CFEAA}"/>
                </a:ext>
              </a:extLst>
            </p:cNvPr>
            <p:cNvSpPr txBox="1"/>
            <p:nvPr/>
          </p:nvSpPr>
          <p:spPr>
            <a:xfrm rot="16200000">
              <a:off x="-290362" y="8504011"/>
              <a:ext cx="1193898" cy="620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aPD-L1/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Len</a:t>
              </a: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6C49E16-A8E6-4BAB-AF86-10316C856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2" y="6773849"/>
              <a:ext cx="5564152" cy="2502667"/>
            </a:xfrm>
            <a:prstGeom prst="rect">
              <a:avLst/>
            </a:prstGeom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327CD611-078A-44EF-B917-6A52A5EAF1A2}"/>
              </a:ext>
            </a:extLst>
          </p:cNvPr>
          <p:cNvSpPr txBox="1"/>
          <p:nvPr/>
        </p:nvSpPr>
        <p:spPr>
          <a:xfrm>
            <a:off x="10418379" y="3415591"/>
            <a:ext cx="1159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aPD-L1/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</a:p>
        </p:txBody>
      </p:sp>
    </p:spTree>
    <p:extLst>
      <p:ext uri="{BB962C8B-B14F-4D97-AF65-F5344CB8AC3E}">
        <p14:creationId xmlns:p14="http://schemas.microsoft.com/office/powerpoint/2010/main" val="9561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291">
        <p:fade/>
      </p:transition>
    </mc:Choice>
    <mc:Fallback xmlns="">
      <p:transition spd="med" advTm="4829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32F7A-CFC3-4E4B-8468-532BCE6A24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21" y="2098057"/>
            <a:ext cx="4534056" cy="3670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26AF6-E323-464C-A075-08A3387A20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61" y="2732117"/>
            <a:ext cx="3901985" cy="24025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A9ED16-867C-4636-B47B-B9DD06797920}"/>
              </a:ext>
            </a:extLst>
          </p:cNvPr>
          <p:cNvSpPr txBox="1">
            <a:spLocks/>
          </p:cNvSpPr>
          <p:nvPr/>
        </p:nvSpPr>
        <p:spPr>
          <a:xfrm>
            <a:off x="1090246" y="437306"/>
            <a:ext cx="10011508" cy="1059473"/>
          </a:xfrm>
          <a:prstGeom prst="rect">
            <a:avLst/>
          </a:prstGeom>
        </p:spPr>
        <p:txBody>
          <a:bodyPr/>
          <a:lstStyle/>
          <a:p>
            <a:pPr lvl="0" algn="ctr" defTabSz="5144491" eaLnBrk="1" hangingPunct="1">
              <a:defRPr/>
            </a:pPr>
            <a:r>
              <a:rPr lang="en-US" b="1" kern="0" dirty="0">
                <a:solidFill>
                  <a:srgbClr val="296D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Anti-PD-L1</a:t>
            </a:r>
            <a:r>
              <a:rPr lang="en-US" dirty="0">
                <a:solidFill>
                  <a:srgbClr val="296D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>
                <a:solidFill>
                  <a:srgbClr val="296D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Lenalidomide Induce Functional Changes in Phagocytic Activity and Cell Migration of TAMs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C59CF-7E43-483A-8EFA-8C89C712573E}"/>
              </a:ext>
            </a:extLst>
          </p:cNvPr>
          <p:cNvSpPr txBox="1"/>
          <p:nvPr/>
        </p:nvSpPr>
        <p:spPr bwMode="auto">
          <a:xfrm>
            <a:off x="2075543" y="5959029"/>
            <a:ext cx="33301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spAutoFit/>
          </a:bodyPr>
          <a:lstStyle/>
          <a:p>
            <a:r>
              <a:rPr lang="en-US" dirty="0">
                <a:latin typeface="+mn-lt"/>
              </a:rPr>
              <a:t>Phagocytosis</a:t>
            </a:r>
            <a:r>
              <a:rPr lang="en-US" dirty="0"/>
              <a:t> assays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9AD47-23DF-40B4-B202-EE450B375B06}"/>
              </a:ext>
            </a:extLst>
          </p:cNvPr>
          <p:cNvSpPr txBox="1"/>
          <p:nvPr/>
        </p:nvSpPr>
        <p:spPr bwMode="auto">
          <a:xfrm>
            <a:off x="7132655" y="5959027"/>
            <a:ext cx="33301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spAutoFit/>
          </a:bodyPr>
          <a:lstStyle/>
          <a:p>
            <a:r>
              <a:rPr lang="en-US" dirty="0">
                <a:latin typeface="+mn-lt"/>
              </a:rPr>
              <a:t>Cell migration</a:t>
            </a:r>
          </a:p>
        </p:txBody>
      </p:sp>
    </p:spTree>
    <p:extLst>
      <p:ext uri="{BB962C8B-B14F-4D97-AF65-F5344CB8AC3E}">
        <p14:creationId xmlns:p14="http://schemas.microsoft.com/office/powerpoint/2010/main" val="27373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121">
        <p:fade/>
      </p:transition>
    </mc:Choice>
    <mc:Fallback xmlns="">
      <p:transition spd="med" advTm="38121">
        <p:fade/>
      </p:transition>
    </mc:Fallback>
  </mc:AlternateContent>
</p:sld>
</file>

<file path=ppt/theme/theme1.xml><?xml version="1.0" encoding="utf-8"?>
<a:theme xmlns:a="http://schemas.openxmlformats.org/drawingml/2006/main" name="Presentation6lightgreencream">
  <a:themeElements>
    <a:clrScheme name="Presentation6lightgreencrea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anchor="ctr"/>
      <a:lstStyle>
        <a:defPPr>
          <a:defRPr dirty="0" smtClean="0"/>
        </a:defPPr>
      </a:lstStyle>
    </a:txDef>
  </a:objectDefaults>
  <a:extraClrSchemeLst>
    <a:extraClrScheme>
      <a:clrScheme name="Presentation6lightgreencrea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6lightgreencrea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6lightgreencrea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6lightgreencrea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6lightgreencrea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6lightgreencrea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6lightgreencrea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6lightgreencrea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6lightgreencrea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6lightgreencrea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6lightgreencrea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6lightgreencrea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Sort_x0020_No xmlns="4b610a17-e1ff-4909-8e86-b72c4337a6d0">04</Sort_x0020_No>
    <Description0 xmlns="4b610a17-e1ff-4909-8e86-b72c4337a6d0">Used when making presentations on campus and the font is Arial. </Description0>
    <Category xmlns="4b610a17-e1ff-4909-8e86-b72c4337a6d0">Template</Category>
    <Document xmlns="4b610a17-e1ff-4909-8e86-b72c4337a6d0">
      <Url xmlns="4b610a17-e1ff-4909-8e86-b72c4337a6d0">http://cms.coh.org/brand/Documents/COH%20Blue.ppt</Url>
      <Description xmlns="4b610a17-e1ff-4909-8e86-b72c4337a6d0">Internal Presentation Blue</Description>
    </Document>
    <PublishingExpirationDate xmlns="http://schemas.microsoft.com/sharepoint/v3" xsi:nil="true"/>
    <PublishingStartDate xmlns="http://schemas.microsoft.com/sharepoint/v3" xsi:nil="true"/>
    <Section xmlns="4b610a17-e1ff-4909-8e86-b72c4337a6d0">Templates (Electronic)</Sect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A23E82692F7C48994126B978230DF7" ma:contentTypeVersion="6" ma:contentTypeDescription="Create a new document." ma:contentTypeScope="" ma:versionID="867c08d2ee1c02f51caec3db2c1e50f0">
  <xsd:schema xmlns:xsd="http://www.w3.org/2001/XMLSchema" xmlns:p="http://schemas.microsoft.com/office/2006/metadata/properties" xmlns:ns1="http://schemas.microsoft.com/sharepoint/v3" xmlns:ns2="4b610a17-e1ff-4909-8e86-b72c4337a6d0" targetNamespace="http://schemas.microsoft.com/office/2006/metadata/properties" ma:root="true" ma:fieldsID="41ef5a4334437a85aafd6ea05b1a6d6c" ns1:_="" ns2:_="">
    <xsd:import namespace="http://schemas.microsoft.com/sharepoint/v3"/>
    <xsd:import namespace="4b610a17-e1ff-4909-8e86-b72c4337a6d0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Document" minOccurs="0"/>
                <xsd:element ref="ns2:Category" minOccurs="0"/>
                <xsd:element ref="ns2:Sort_x0020_No" minOccurs="0"/>
                <xsd:element ref="ns2:Section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7" nillable="true" ma:displayName="Scheduling Start Date" ma:internalName="PublishingStartDate">
      <xsd:simpleType>
        <xsd:restriction base="dms:Unknown"/>
      </xsd:simpleType>
    </xsd:element>
    <xsd:element name="PublishingExpirationDate" ma:index="8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dms="http://schemas.microsoft.com/office/2006/documentManagement/types" targetNamespace="4b610a17-e1ff-4909-8e86-b72c4337a6d0" elementFormDefault="qualified">
    <xsd:import namespace="http://schemas.microsoft.com/office/2006/documentManagement/types"/>
    <xsd:element name="Description0" ma:index="2" nillable="true" ma:displayName="Description" ma:internalName="Description0">
      <xsd:simpleType>
        <xsd:restriction base="dms:Note"/>
      </xsd:simpleType>
    </xsd:element>
    <xsd:element name="Document" ma:index="3" nillable="true" ma:displayName="Document" ma:format="Hyperlink" ma:internalName="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ategory" ma:index="4" nillable="true" ma:displayName="Category" ma:internalName="Category">
      <xsd:simpleType>
        <xsd:restriction base="dms:Text">
          <xsd:maxLength value="255"/>
        </xsd:restriction>
      </xsd:simpleType>
    </xsd:element>
    <xsd:element name="Sort_x0020_No" ma:index="5" nillable="true" ma:displayName="Sort No" ma:internalName="Sort_x0020_No">
      <xsd:simpleType>
        <xsd:restriction base="dms:Text">
          <xsd:maxLength value="255"/>
        </xsd:restriction>
      </xsd:simpleType>
    </xsd:element>
    <xsd:element name="Section" ma:index="6" nillable="true" ma:displayName="Section" ma:internalName="Sec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EA4169CE-33A1-46CE-958E-6FD14CB560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F36F79-65F8-4DA5-80B6-75FA5AA0D95C}">
  <ds:schemaRefs>
    <ds:schemaRef ds:uri="http://schemas.openxmlformats.org/package/2006/metadata/core-properties"/>
    <ds:schemaRef ds:uri="4b610a17-e1ff-4909-8e86-b72c4337a6d0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5C3C35A-8BC1-41EF-81E2-D8289A687A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b610a17-e1ff-4909-8e86-b72c4337a6d0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32FB5B3A-A912-434E-8326-663A98977774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43654</TotalTime>
  <Words>594</Words>
  <Application>Microsoft Office PowerPoint</Application>
  <PresentationFormat>Widescreen</PresentationFormat>
  <Paragraphs>165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Wingdings</vt:lpstr>
      <vt:lpstr>Presentation6lightgreencream</vt:lpstr>
      <vt:lpstr>Prism 8</vt:lpstr>
      <vt:lpstr>PowerPoint Presentation</vt:lpstr>
      <vt:lpstr>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Acknowledgements</vt:lpstr>
    </vt:vector>
  </TitlesOfParts>
  <Company>COH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Christiane Querfeld MD PhD</dc:creator>
  <cp:lastModifiedBy>Christiane Querfeld MD PhD</cp:lastModifiedBy>
  <cp:revision>616</cp:revision>
  <cp:lastPrinted>2018-07-23T23:56:46Z</cp:lastPrinted>
  <dcterms:created xsi:type="dcterms:W3CDTF">2007-05-14T19:43:30Z</dcterms:created>
  <dcterms:modified xsi:type="dcterms:W3CDTF">2021-10-05T16:57:31Z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Order">
    <vt:lpwstr>1000.00000000000</vt:lpwstr>
  </property>
  <property fmtid="{D5CDD505-2E9C-101B-9397-08002B2CF9AE}" pid="4" name="Subject">
    <vt:lpwstr/>
  </property>
  <property fmtid="{D5CDD505-2E9C-101B-9397-08002B2CF9AE}" pid="5" name="Keywords">
    <vt:lpwstr/>
  </property>
  <property fmtid="{D5CDD505-2E9C-101B-9397-08002B2CF9AE}" pid="6" name="_Author">
    <vt:lpwstr>vhoffman</vt:lpwstr>
  </property>
  <property fmtid="{D5CDD505-2E9C-101B-9397-08002B2CF9AE}" pid="7" name="_Category">
    <vt:lpwstr/>
  </property>
  <property fmtid="{D5CDD505-2E9C-101B-9397-08002B2CF9AE}" pid="8" name="Slides">
    <vt:lpwstr>2</vt:lpwstr>
  </property>
  <property fmtid="{D5CDD505-2E9C-101B-9397-08002B2CF9AE}" pid="9" name="Categories">
    <vt:lpwstr/>
  </property>
  <property fmtid="{D5CDD505-2E9C-101B-9397-08002B2CF9AE}" pid="10" name="Approval Level">
    <vt:lpwstr/>
  </property>
  <property fmtid="{D5CDD505-2E9C-101B-9397-08002B2CF9AE}" pid="11" name="_Comments">
    <vt:lpwstr/>
  </property>
  <property fmtid="{D5CDD505-2E9C-101B-9397-08002B2CF9AE}" pid="12" name="Assigned To">
    <vt:lpwstr/>
  </property>
</Properties>
</file>