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2" r:id="rId3"/>
    <p:sldId id="267" r:id="rId4"/>
    <p:sldId id="266" r:id="rId5"/>
    <p:sldId id="263" r:id="rId6"/>
    <p:sldId id="264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640859-662A-4FE6-A744-2E2C786AFF72}" v="4" dt="2021-10-05T08:59:09.224"/>
    <p1510:client id="{174B6BF4-E38E-4DF9-A679-BA1C6640FBA5}" v="36" dt="2021-10-05T08:53:30.418"/>
    <p1510:client id="{38EC5952-0627-4E98-A63B-6AEB27E18992}" v="17" dt="2021-10-05T08:30:47.117"/>
    <p1510:client id="{54A2F374-BD42-438E-B857-E4D8746CD91F}" v="180" dt="2021-10-04T20:54:17.027"/>
    <p1510:client id="{8B9E8D32-3A8A-46C4-8383-B1C75EE95EC7}" v="7" dt="2021-10-05T08:48:58.534"/>
    <p1510:client id="{91505472-173D-498E-8C11-D2B44A57359C}" v="22" dt="2021-10-05T08:46:07.147"/>
    <p1510:client id="{C3DEFF92-E903-48C2-922D-28619EE0E7C4}" v="7" dt="2021-10-05T17:14:10.817"/>
    <p1510:client id="{F9D95124-ECE8-4D40-9870-A4EC133ED9D0}" v="18" dt="2021-10-05T18:24:51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9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83874-BA46-4046-BC3C-F83649F9687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14C1CE-695F-434A-943B-BF7E8C18E273}">
      <dgm:prSet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COVID-19</a:t>
          </a:r>
          <a:r>
            <a:rPr lang="en-GB" dirty="0"/>
            <a:t> pandemic is associated with a considerable number of fatal cases worldwide</a:t>
          </a:r>
          <a:endParaRPr lang="en-US" dirty="0"/>
        </a:p>
      </dgm:t>
    </dgm:pt>
    <dgm:pt modelId="{9F8E5C76-4220-4A95-865D-E2343CC5EE08}" type="parTrans" cxnId="{C9996406-40B1-4D43-8054-2D98D1B86394}">
      <dgm:prSet/>
      <dgm:spPr/>
      <dgm:t>
        <a:bodyPr/>
        <a:lstStyle/>
        <a:p>
          <a:endParaRPr lang="en-US"/>
        </a:p>
      </dgm:t>
    </dgm:pt>
    <dgm:pt modelId="{71361C81-220E-4FB0-A09D-558CF39DAC19}" type="sibTrans" cxnId="{C9996406-40B1-4D43-8054-2D98D1B86394}">
      <dgm:prSet/>
      <dgm:spPr/>
      <dgm:t>
        <a:bodyPr/>
        <a:lstStyle/>
        <a:p>
          <a:endParaRPr lang="en-US"/>
        </a:p>
      </dgm:t>
    </dgm:pt>
    <dgm:pt modelId="{E6368286-B566-4AE3-8C5A-EE94A3C7C48C}">
      <dgm:prSet/>
      <dgm:spPr/>
      <dgm:t>
        <a:bodyPr/>
        <a:lstStyle/>
        <a:p>
          <a:r>
            <a:rPr lang="en-GB" dirty="0"/>
            <a:t>Cancer patients seem to exhibit exacerbated conditions and a higher mortality rate</a:t>
          </a:r>
        </a:p>
      </dgm:t>
    </dgm:pt>
    <dgm:pt modelId="{FB392D64-43AC-434C-A904-87A27B7C778B}" type="parTrans" cxnId="{D2CF8DED-0224-48BF-B2F7-FA44EF96AE04}">
      <dgm:prSet/>
      <dgm:spPr/>
      <dgm:t>
        <a:bodyPr/>
        <a:lstStyle/>
        <a:p>
          <a:endParaRPr lang="en-US"/>
        </a:p>
      </dgm:t>
    </dgm:pt>
    <dgm:pt modelId="{30464E43-75E3-4A0A-A6B3-478BE47B83F6}" type="sibTrans" cxnId="{D2CF8DED-0224-48BF-B2F7-FA44EF96AE04}">
      <dgm:prSet/>
      <dgm:spPr/>
      <dgm:t>
        <a:bodyPr/>
        <a:lstStyle/>
        <a:p>
          <a:endParaRPr lang="en-US"/>
        </a:p>
      </dgm:t>
    </dgm:pt>
    <dgm:pt modelId="{07A39FFB-9D1D-4615-BFD7-FDB85E1D8410}">
      <dgm:prSet/>
      <dgm:spPr/>
      <dgm:t>
        <a:bodyPr/>
        <a:lstStyle/>
        <a:p>
          <a:r>
            <a:rPr lang="en-GB" dirty="0"/>
            <a:t>Vaccines are the promising solution to minimise the problem amongst cancer patients but there are limitations to be considered</a:t>
          </a:r>
          <a:endParaRPr lang="en-US" dirty="0"/>
        </a:p>
      </dgm:t>
    </dgm:pt>
    <dgm:pt modelId="{77D959B1-99E3-43C1-93DC-E6F3E44815CB}" type="parTrans" cxnId="{E03FDD52-78F8-405A-8BDF-D859579B77DB}">
      <dgm:prSet/>
      <dgm:spPr/>
      <dgm:t>
        <a:bodyPr/>
        <a:lstStyle/>
        <a:p>
          <a:endParaRPr lang="en-US"/>
        </a:p>
      </dgm:t>
    </dgm:pt>
    <dgm:pt modelId="{0AA9E36B-94DA-4BE0-9BD1-09A88EFEF273}" type="sibTrans" cxnId="{E03FDD52-78F8-405A-8BDF-D859579B77DB}">
      <dgm:prSet/>
      <dgm:spPr/>
      <dgm:t>
        <a:bodyPr/>
        <a:lstStyle/>
        <a:p>
          <a:endParaRPr lang="en-US"/>
        </a:p>
      </dgm:t>
    </dgm:pt>
    <dgm:pt modelId="{455059ED-BDF5-4B51-B7A1-09949A4820EF}">
      <dgm:prSet phldr="0"/>
      <dgm:spPr/>
      <dgm:t>
        <a:bodyPr/>
        <a:lstStyle/>
        <a:p>
          <a:pPr rtl="0"/>
          <a:r>
            <a:rPr lang="en-GB" dirty="0"/>
            <a:t>We present two CTCL cases which were in remission for many years and the immunization with viral vector COVID-19 vaccine (</a:t>
          </a:r>
          <a:r>
            <a:rPr lang="en-GB" dirty="0" err="1"/>
            <a:t>Vaxzevria</a:t>
          </a:r>
          <a:r>
            <a:rPr lang="en-GB" dirty="0"/>
            <a:t>, Oxford/AstraZeneca) induced them to reappear</a:t>
          </a:r>
          <a:endParaRPr lang="en-GB" dirty="0">
            <a:latin typeface="Calibri Light" panose="020F0302020204030204"/>
          </a:endParaRPr>
        </a:p>
      </dgm:t>
    </dgm:pt>
    <dgm:pt modelId="{4CA6829E-4F7A-40EC-AA8A-51E36C71794E}" type="parTrans" cxnId="{A130F7BD-FD28-4858-BF0B-57E7E12FD079}">
      <dgm:prSet/>
      <dgm:spPr/>
    </dgm:pt>
    <dgm:pt modelId="{986A8761-2BDD-422D-BD83-E65DB3EDF0D5}" type="sibTrans" cxnId="{A130F7BD-FD28-4858-BF0B-57E7E12FD079}">
      <dgm:prSet/>
      <dgm:spPr/>
      <dgm:t>
        <a:bodyPr/>
        <a:lstStyle/>
        <a:p>
          <a:endParaRPr lang="en-US"/>
        </a:p>
      </dgm:t>
    </dgm:pt>
    <dgm:pt modelId="{4FE42E27-D290-406B-A520-F53833E1CFF9}" type="pres">
      <dgm:prSet presAssocID="{B5183874-BA46-4046-BC3C-F83649F9687A}" presName="vert0" presStyleCnt="0">
        <dgm:presLayoutVars>
          <dgm:dir/>
          <dgm:animOne val="branch"/>
          <dgm:animLvl val="lvl"/>
        </dgm:presLayoutVars>
      </dgm:prSet>
      <dgm:spPr/>
    </dgm:pt>
    <dgm:pt modelId="{E0D599CE-02A5-4371-8909-1E41266DE6C0}" type="pres">
      <dgm:prSet presAssocID="{A314C1CE-695F-434A-943B-BF7E8C18E273}" presName="thickLine" presStyleLbl="alignNode1" presStyleIdx="0" presStyleCnt="4"/>
      <dgm:spPr/>
    </dgm:pt>
    <dgm:pt modelId="{64ABDB57-AF8C-41AE-BF02-A08929AEF067}" type="pres">
      <dgm:prSet presAssocID="{A314C1CE-695F-434A-943B-BF7E8C18E273}" presName="horz1" presStyleCnt="0"/>
      <dgm:spPr/>
    </dgm:pt>
    <dgm:pt modelId="{CC25A5C8-941D-4FCB-BED3-B62AFB566A19}" type="pres">
      <dgm:prSet presAssocID="{A314C1CE-695F-434A-943B-BF7E8C18E273}" presName="tx1" presStyleLbl="revTx" presStyleIdx="0" presStyleCnt="4"/>
      <dgm:spPr/>
    </dgm:pt>
    <dgm:pt modelId="{6EE2035E-3062-4742-A062-6EFD966DB3D5}" type="pres">
      <dgm:prSet presAssocID="{A314C1CE-695F-434A-943B-BF7E8C18E273}" presName="vert1" presStyleCnt="0"/>
      <dgm:spPr/>
    </dgm:pt>
    <dgm:pt modelId="{B0CE8E52-5797-4705-9FF1-A686331BCB33}" type="pres">
      <dgm:prSet presAssocID="{E6368286-B566-4AE3-8C5A-EE94A3C7C48C}" presName="thickLine" presStyleLbl="alignNode1" presStyleIdx="1" presStyleCnt="4"/>
      <dgm:spPr/>
    </dgm:pt>
    <dgm:pt modelId="{ABA918E7-8D1E-4958-8838-CA0E088CA70E}" type="pres">
      <dgm:prSet presAssocID="{E6368286-B566-4AE3-8C5A-EE94A3C7C48C}" presName="horz1" presStyleCnt="0"/>
      <dgm:spPr/>
    </dgm:pt>
    <dgm:pt modelId="{5B36E68A-3112-48DC-BF0B-19A3E2D080AB}" type="pres">
      <dgm:prSet presAssocID="{E6368286-B566-4AE3-8C5A-EE94A3C7C48C}" presName="tx1" presStyleLbl="revTx" presStyleIdx="1" presStyleCnt="4"/>
      <dgm:spPr/>
    </dgm:pt>
    <dgm:pt modelId="{FBB9E5D9-52BC-455D-BA84-3B38173B5D9A}" type="pres">
      <dgm:prSet presAssocID="{E6368286-B566-4AE3-8C5A-EE94A3C7C48C}" presName="vert1" presStyleCnt="0"/>
      <dgm:spPr/>
    </dgm:pt>
    <dgm:pt modelId="{C7B87E9A-98D3-4377-8E1C-63978200C660}" type="pres">
      <dgm:prSet presAssocID="{07A39FFB-9D1D-4615-BFD7-FDB85E1D8410}" presName="thickLine" presStyleLbl="alignNode1" presStyleIdx="2" presStyleCnt="4"/>
      <dgm:spPr/>
    </dgm:pt>
    <dgm:pt modelId="{691CD4DA-6A5D-40C2-AA2B-51DBCF5ACC3B}" type="pres">
      <dgm:prSet presAssocID="{07A39FFB-9D1D-4615-BFD7-FDB85E1D8410}" presName="horz1" presStyleCnt="0"/>
      <dgm:spPr/>
    </dgm:pt>
    <dgm:pt modelId="{C7C81BEA-DCCA-49D9-ABBF-BD3F0A66985B}" type="pres">
      <dgm:prSet presAssocID="{07A39FFB-9D1D-4615-BFD7-FDB85E1D8410}" presName="tx1" presStyleLbl="revTx" presStyleIdx="2" presStyleCnt="4"/>
      <dgm:spPr/>
    </dgm:pt>
    <dgm:pt modelId="{262B0692-6AD0-49E0-B6F4-8499B12B872D}" type="pres">
      <dgm:prSet presAssocID="{07A39FFB-9D1D-4615-BFD7-FDB85E1D8410}" presName="vert1" presStyleCnt="0"/>
      <dgm:spPr/>
    </dgm:pt>
    <dgm:pt modelId="{E1CD5A5A-5468-4719-88B2-5E5B85B6B1BE}" type="pres">
      <dgm:prSet presAssocID="{455059ED-BDF5-4B51-B7A1-09949A4820EF}" presName="thickLine" presStyleLbl="alignNode1" presStyleIdx="3" presStyleCnt="4"/>
      <dgm:spPr/>
    </dgm:pt>
    <dgm:pt modelId="{EED6F86A-3FCB-4146-B053-054F76147428}" type="pres">
      <dgm:prSet presAssocID="{455059ED-BDF5-4B51-B7A1-09949A4820EF}" presName="horz1" presStyleCnt="0"/>
      <dgm:spPr/>
    </dgm:pt>
    <dgm:pt modelId="{1D8EC0EB-D18C-47E4-BFF5-5DB53E231FC2}" type="pres">
      <dgm:prSet presAssocID="{455059ED-BDF5-4B51-B7A1-09949A4820EF}" presName="tx1" presStyleLbl="revTx" presStyleIdx="3" presStyleCnt="4"/>
      <dgm:spPr/>
    </dgm:pt>
    <dgm:pt modelId="{C3B9E566-FB5B-4BD5-BA70-022629E56F76}" type="pres">
      <dgm:prSet presAssocID="{455059ED-BDF5-4B51-B7A1-09949A4820EF}" presName="vert1" presStyleCnt="0"/>
      <dgm:spPr/>
    </dgm:pt>
  </dgm:ptLst>
  <dgm:cxnLst>
    <dgm:cxn modelId="{C9996406-40B1-4D43-8054-2D98D1B86394}" srcId="{B5183874-BA46-4046-BC3C-F83649F9687A}" destId="{A314C1CE-695F-434A-943B-BF7E8C18E273}" srcOrd="0" destOrd="0" parTransId="{9F8E5C76-4220-4A95-865D-E2343CC5EE08}" sibTransId="{71361C81-220E-4FB0-A09D-558CF39DAC19}"/>
    <dgm:cxn modelId="{8773BA16-C3F4-417F-9A5C-BF8A7E151427}" type="presOf" srcId="{B5183874-BA46-4046-BC3C-F83649F9687A}" destId="{4FE42E27-D290-406B-A520-F53833E1CFF9}" srcOrd="0" destOrd="0" presId="urn:microsoft.com/office/officeart/2008/layout/LinedList"/>
    <dgm:cxn modelId="{20B5B01F-C929-450F-9B79-8AFD55985D9A}" type="presOf" srcId="{07A39FFB-9D1D-4615-BFD7-FDB85E1D8410}" destId="{C7C81BEA-DCCA-49D9-ABBF-BD3F0A66985B}" srcOrd="0" destOrd="0" presId="urn:microsoft.com/office/officeart/2008/layout/LinedList"/>
    <dgm:cxn modelId="{559DA12B-0AF8-45F7-A7A1-086843B2A41A}" type="presOf" srcId="{455059ED-BDF5-4B51-B7A1-09949A4820EF}" destId="{1D8EC0EB-D18C-47E4-BFF5-5DB53E231FC2}" srcOrd="0" destOrd="0" presId="urn:microsoft.com/office/officeart/2008/layout/LinedList"/>
    <dgm:cxn modelId="{4D810148-44A6-481A-8760-5EAD66D63C56}" type="presOf" srcId="{A314C1CE-695F-434A-943B-BF7E8C18E273}" destId="{CC25A5C8-941D-4FCB-BED3-B62AFB566A19}" srcOrd="0" destOrd="0" presId="urn:microsoft.com/office/officeart/2008/layout/LinedList"/>
    <dgm:cxn modelId="{E03FDD52-78F8-405A-8BDF-D859579B77DB}" srcId="{B5183874-BA46-4046-BC3C-F83649F9687A}" destId="{07A39FFB-9D1D-4615-BFD7-FDB85E1D8410}" srcOrd="2" destOrd="0" parTransId="{77D959B1-99E3-43C1-93DC-E6F3E44815CB}" sibTransId="{0AA9E36B-94DA-4BE0-9BD1-09A88EFEF273}"/>
    <dgm:cxn modelId="{4FB656BA-1E39-4BB4-9BCD-D8A2A8464806}" type="presOf" srcId="{E6368286-B566-4AE3-8C5A-EE94A3C7C48C}" destId="{5B36E68A-3112-48DC-BF0B-19A3E2D080AB}" srcOrd="0" destOrd="0" presId="urn:microsoft.com/office/officeart/2008/layout/LinedList"/>
    <dgm:cxn modelId="{A130F7BD-FD28-4858-BF0B-57E7E12FD079}" srcId="{B5183874-BA46-4046-BC3C-F83649F9687A}" destId="{455059ED-BDF5-4B51-B7A1-09949A4820EF}" srcOrd="3" destOrd="0" parTransId="{4CA6829E-4F7A-40EC-AA8A-51E36C71794E}" sibTransId="{986A8761-2BDD-422D-BD83-E65DB3EDF0D5}"/>
    <dgm:cxn modelId="{D2CF8DED-0224-48BF-B2F7-FA44EF96AE04}" srcId="{B5183874-BA46-4046-BC3C-F83649F9687A}" destId="{E6368286-B566-4AE3-8C5A-EE94A3C7C48C}" srcOrd="1" destOrd="0" parTransId="{FB392D64-43AC-434C-A904-87A27B7C778B}" sibTransId="{30464E43-75E3-4A0A-A6B3-478BE47B83F6}"/>
    <dgm:cxn modelId="{51F7EFDA-25F9-4C82-B1F4-F026C6888731}" type="presParOf" srcId="{4FE42E27-D290-406B-A520-F53833E1CFF9}" destId="{E0D599CE-02A5-4371-8909-1E41266DE6C0}" srcOrd="0" destOrd="0" presId="urn:microsoft.com/office/officeart/2008/layout/LinedList"/>
    <dgm:cxn modelId="{14B8AC0D-CB4E-4A93-9932-7FBDE1042713}" type="presParOf" srcId="{4FE42E27-D290-406B-A520-F53833E1CFF9}" destId="{64ABDB57-AF8C-41AE-BF02-A08929AEF067}" srcOrd="1" destOrd="0" presId="urn:microsoft.com/office/officeart/2008/layout/LinedList"/>
    <dgm:cxn modelId="{B897DC9F-CCEE-47B4-9A1F-717B7C7D8A97}" type="presParOf" srcId="{64ABDB57-AF8C-41AE-BF02-A08929AEF067}" destId="{CC25A5C8-941D-4FCB-BED3-B62AFB566A19}" srcOrd="0" destOrd="0" presId="urn:microsoft.com/office/officeart/2008/layout/LinedList"/>
    <dgm:cxn modelId="{EFF82260-DFEB-4634-AFF8-A7E637784B2F}" type="presParOf" srcId="{64ABDB57-AF8C-41AE-BF02-A08929AEF067}" destId="{6EE2035E-3062-4742-A062-6EFD966DB3D5}" srcOrd="1" destOrd="0" presId="urn:microsoft.com/office/officeart/2008/layout/LinedList"/>
    <dgm:cxn modelId="{2CCEBC26-C7C2-4602-86C2-EAA17FFD4658}" type="presParOf" srcId="{4FE42E27-D290-406B-A520-F53833E1CFF9}" destId="{B0CE8E52-5797-4705-9FF1-A686331BCB33}" srcOrd="2" destOrd="0" presId="urn:microsoft.com/office/officeart/2008/layout/LinedList"/>
    <dgm:cxn modelId="{BDC6A9F3-8442-4994-9A9D-E30766FD6A59}" type="presParOf" srcId="{4FE42E27-D290-406B-A520-F53833E1CFF9}" destId="{ABA918E7-8D1E-4958-8838-CA0E088CA70E}" srcOrd="3" destOrd="0" presId="urn:microsoft.com/office/officeart/2008/layout/LinedList"/>
    <dgm:cxn modelId="{85955181-9097-404F-A101-488A9CD93B79}" type="presParOf" srcId="{ABA918E7-8D1E-4958-8838-CA0E088CA70E}" destId="{5B36E68A-3112-48DC-BF0B-19A3E2D080AB}" srcOrd="0" destOrd="0" presId="urn:microsoft.com/office/officeart/2008/layout/LinedList"/>
    <dgm:cxn modelId="{6D95B797-D662-4FF1-A90C-2B5FDC1BD4FF}" type="presParOf" srcId="{ABA918E7-8D1E-4958-8838-CA0E088CA70E}" destId="{FBB9E5D9-52BC-455D-BA84-3B38173B5D9A}" srcOrd="1" destOrd="0" presId="urn:microsoft.com/office/officeart/2008/layout/LinedList"/>
    <dgm:cxn modelId="{ED637F52-0AAB-4B9F-BAD6-62F546500B96}" type="presParOf" srcId="{4FE42E27-D290-406B-A520-F53833E1CFF9}" destId="{C7B87E9A-98D3-4377-8E1C-63978200C660}" srcOrd="4" destOrd="0" presId="urn:microsoft.com/office/officeart/2008/layout/LinedList"/>
    <dgm:cxn modelId="{6EB5E82D-F2E0-4F71-8345-01FC8EF33AD9}" type="presParOf" srcId="{4FE42E27-D290-406B-A520-F53833E1CFF9}" destId="{691CD4DA-6A5D-40C2-AA2B-51DBCF5ACC3B}" srcOrd="5" destOrd="0" presId="urn:microsoft.com/office/officeart/2008/layout/LinedList"/>
    <dgm:cxn modelId="{0F0CD505-73B8-4589-B1CC-13083B3586D2}" type="presParOf" srcId="{691CD4DA-6A5D-40C2-AA2B-51DBCF5ACC3B}" destId="{C7C81BEA-DCCA-49D9-ABBF-BD3F0A66985B}" srcOrd="0" destOrd="0" presId="urn:microsoft.com/office/officeart/2008/layout/LinedList"/>
    <dgm:cxn modelId="{9CFA430B-C35F-432A-B7F9-AEEB78A4BF62}" type="presParOf" srcId="{691CD4DA-6A5D-40C2-AA2B-51DBCF5ACC3B}" destId="{262B0692-6AD0-49E0-B6F4-8499B12B872D}" srcOrd="1" destOrd="0" presId="urn:microsoft.com/office/officeart/2008/layout/LinedList"/>
    <dgm:cxn modelId="{06B90DB9-74A7-429C-B808-7B5668A3F969}" type="presParOf" srcId="{4FE42E27-D290-406B-A520-F53833E1CFF9}" destId="{E1CD5A5A-5468-4719-88B2-5E5B85B6B1BE}" srcOrd="6" destOrd="0" presId="urn:microsoft.com/office/officeart/2008/layout/LinedList"/>
    <dgm:cxn modelId="{62B627E4-EFB5-4E8C-827D-F2ED980AE026}" type="presParOf" srcId="{4FE42E27-D290-406B-A520-F53833E1CFF9}" destId="{EED6F86A-3FCB-4146-B053-054F76147428}" srcOrd="7" destOrd="0" presId="urn:microsoft.com/office/officeart/2008/layout/LinedList"/>
    <dgm:cxn modelId="{C7088AD0-2028-415B-87B5-82C5023202A5}" type="presParOf" srcId="{EED6F86A-3FCB-4146-B053-054F76147428}" destId="{1D8EC0EB-D18C-47E4-BFF5-5DB53E231FC2}" srcOrd="0" destOrd="0" presId="urn:microsoft.com/office/officeart/2008/layout/LinedList"/>
    <dgm:cxn modelId="{C803593E-A937-451A-B6C5-6262296909DD}" type="presParOf" srcId="{EED6F86A-3FCB-4146-B053-054F76147428}" destId="{C3B9E566-FB5B-4BD5-BA70-022629E56F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2D4E14-170F-49B3-9AC9-8C32E81C4C0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C9D3CE-3A8C-4BE4-852B-213E254B652B}">
      <dgm:prSet/>
      <dgm:spPr/>
      <dgm:t>
        <a:bodyPr/>
        <a:lstStyle/>
        <a:p>
          <a:pPr rtl="0"/>
          <a:r>
            <a:rPr lang="en-GB">
              <a:latin typeface="Calibri Light" panose="020F0302020204030204"/>
            </a:rPr>
            <a:t>Speculation that the</a:t>
          </a:r>
          <a:r>
            <a:rPr lang="en-GB"/>
            <a:t> flare of the disease was possibly caused by overproduction and exhaustion of CD4+ and CD8+ cells which expressed CD30 after being triggered by the adenovirus</a:t>
          </a:r>
        </a:p>
      </dgm:t>
    </dgm:pt>
    <dgm:pt modelId="{7EAC36B9-5B94-498D-B1EE-CBB0E2330FE6}" type="parTrans" cxnId="{E57D184E-B55D-4D95-AA29-0EB03C796F60}">
      <dgm:prSet/>
      <dgm:spPr/>
      <dgm:t>
        <a:bodyPr/>
        <a:lstStyle/>
        <a:p>
          <a:endParaRPr lang="en-US"/>
        </a:p>
      </dgm:t>
    </dgm:pt>
    <dgm:pt modelId="{3507631B-6EAC-4B9C-A7D7-37AE834E7888}" type="sibTrans" cxnId="{E57D184E-B55D-4D95-AA29-0EB03C796F60}">
      <dgm:prSet/>
      <dgm:spPr/>
      <dgm:t>
        <a:bodyPr/>
        <a:lstStyle/>
        <a:p>
          <a:endParaRPr lang="en-US"/>
        </a:p>
      </dgm:t>
    </dgm:pt>
    <dgm:pt modelId="{9677FEE9-EC50-45CA-A431-36936975D4FF}">
      <dgm:prSet/>
      <dgm:spPr/>
      <dgm:t>
        <a:bodyPr/>
        <a:lstStyle/>
        <a:p>
          <a:r>
            <a:rPr lang="en-GB"/>
            <a:t>It is known that CD30 can be responsible for disease progression</a:t>
          </a:r>
          <a:endParaRPr lang="en-US"/>
        </a:p>
      </dgm:t>
    </dgm:pt>
    <dgm:pt modelId="{BB68F2B7-DB1F-4FFF-8A5D-EAC5F365426C}" type="parTrans" cxnId="{A6D5C063-EE0F-411C-AE0C-8EF9509E46B8}">
      <dgm:prSet/>
      <dgm:spPr/>
      <dgm:t>
        <a:bodyPr/>
        <a:lstStyle/>
        <a:p>
          <a:endParaRPr lang="en-US"/>
        </a:p>
      </dgm:t>
    </dgm:pt>
    <dgm:pt modelId="{A30C624B-58FA-4F92-8880-A92AE61B5492}" type="sibTrans" cxnId="{A6D5C063-EE0F-411C-AE0C-8EF9509E46B8}">
      <dgm:prSet/>
      <dgm:spPr/>
      <dgm:t>
        <a:bodyPr/>
        <a:lstStyle/>
        <a:p>
          <a:endParaRPr lang="en-US"/>
        </a:p>
      </dgm:t>
    </dgm:pt>
    <dgm:pt modelId="{ACB17CFF-2F20-4FB2-89E0-35989ACAE0C7}">
      <dgm:prSet/>
      <dgm:spPr/>
      <dgm:t>
        <a:bodyPr/>
        <a:lstStyle/>
        <a:p>
          <a:r>
            <a:rPr lang="en-GB">
              <a:latin typeface="Calibri Light" panose="020F0302020204030204"/>
            </a:rPr>
            <a:t>Reappearance</a:t>
          </a:r>
          <a:r>
            <a:rPr lang="en-GB"/>
            <a:t> of a pre-existing neoplastic condition or lymphoproliferative disease post covid vaccination is extremely uncommon</a:t>
          </a:r>
          <a:endParaRPr lang="en-US"/>
        </a:p>
      </dgm:t>
    </dgm:pt>
    <dgm:pt modelId="{524CCFB3-EEE1-440B-8CCA-B3AF579D8386}" type="parTrans" cxnId="{29872A2C-D6B3-40C3-83E6-5445C41AD0DA}">
      <dgm:prSet/>
      <dgm:spPr/>
      <dgm:t>
        <a:bodyPr/>
        <a:lstStyle/>
        <a:p>
          <a:endParaRPr lang="en-US"/>
        </a:p>
      </dgm:t>
    </dgm:pt>
    <dgm:pt modelId="{0C1B11A9-C878-4045-9583-4C677E780040}" type="sibTrans" cxnId="{29872A2C-D6B3-40C3-83E6-5445C41AD0DA}">
      <dgm:prSet/>
      <dgm:spPr/>
      <dgm:t>
        <a:bodyPr/>
        <a:lstStyle/>
        <a:p>
          <a:endParaRPr lang="en-US"/>
        </a:p>
      </dgm:t>
    </dgm:pt>
    <dgm:pt modelId="{147FA2E0-0561-4761-BF96-B90C8D56279A}">
      <dgm:prSet/>
      <dgm:spPr/>
      <dgm:t>
        <a:bodyPr/>
        <a:lstStyle/>
        <a:p>
          <a:pPr rtl="0"/>
          <a:r>
            <a:rPr lang="en-GB"/>
            <a:t>Currently there is limited evidence in regards to the safety and efficacy of vaccines in patients with altered immunity</a:t>
          </a:r>
          <a:endParaRPr lang="en-GB">
            <a:latin typeface="Calibri Light" panose="020F0302020204030204"/>
          </a:endParaRPr>
        </a:p>
      </dgm:t>
    </dgm:pt>
    <dgm:pt modelId="{0A04249D-13BB-43ED-AD89-B1AB58C9BD0B}" type="parTrans" cxnId="{2D6E999C-FC5C-4D26-86CD-23952AEFB4AA}">
      <dgm:prSet/>
      <dgm:spPr/>
      <dgm:t>
        <a:bodyPr/>
        <a:lstStyle/>
        <a:p>
          <a:endParaRPr lang="en-US"/>
        </a:p>
      </dgm:t>
    </dgm:pt>
    <dgm:pt modelId="{ABF197CD-1FF5-4ADE-AA1F-E5C33A0452B8}" type="sibTrans" cxnId="{2D6E999C-FC5C-4D26-86CD-23952AEFB4AA}">
      <dgm:prSet/>
      <dgm:spPr/>
      <dgm:t>
        <a:bodyPr/>
        <a:lstStyle/>
        <a:p>
          <a:endParaRPr lang="en-US"/>
        </a:p>
      </dgm:t>
    </dgm:pt>
    <dgm:pt modelId="{BA450B5C-61B5-4E4A-BCBF-5B9436DAA449}">
      <dgm:prSet phldr="0"/>
      <dgm:spPr/>
      <dgm:t>
        <a:bodyPr/>
        <a:lstStyle/>
        <a:p>
          <a:r>
            <a:rPr lang="en-GB"/>
            <a:t>Further studies are needed for this target group of patients</a:t>
          </a:r>
        </a:p>
      </dgm:t>
    </dgm:pt>
    <dgm:pt modelId="{C2739205-C063-4D98-BFC9-511DD336CBA5}" type="parTrans" cxnId="{4D702FAC-63CC-4345-AE2B-5E616D36DB3B}">
      <dgm:prSet/>
      <dgm:spPr/>
    </dgm:pt>
    <dgm:pt modelId="{5A5F6C89-9C9D-491A-8150-257981EAF3F5}" type="sibTrans" cxnId="{4D702FAC-63CC-4345-AE2B-5E616D36DB3B}">
      <dgm:prSet/>
      <dgm:spPr/>
    </dgm:pt>
    <dgm:pt modelId="{2CA73493-2C45-411E-A06A-525B2E65557F}" type="pres">
      <dgm:prSet presAssocID="{772D4E14-170F-49B3-9AC9-8C32E81C4C02}" presName="linear" presStyleCnt="0">
        <dgm:presLayoutVars>
          <dgm:animLvl val="lvl"/>
          <dgm:resizeHandles val="exact"/>
        </dgm:presLayoutVars>
      </dgm:prSet>
      <dgm:spPr/>
    </dgm:pt>
    <dgm:pt modelId="{6348E54C-59D9-43A0-A55F-A5354795DBD9}" type="pres">
      <dgm:prSet presAssocID="{9DC9D3CE-3A8C-4BE4-852B-213E254B65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CE809FB-5CD5-472A-ABF9-A6ABA12F9196}" type="pres">
      <dgm:prSet presAssocID="{3507631B-6EAC-4B9C-A7D7-37AE834E7888}" presName="spacer" presStyleCnt="0"/>
      <dgm:spPr/>
    </dgm:pt>
    <dgm:pt modelId="{8060546E-DDEE-42C5-8241-AA82B12F63B6}" type="pres">
      <dgm:prSet presAssocID="{9677FEE9-EC50-45CA-A431-36936975D4F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664D1DB-0246-4AE4-A492-D95ADA8D0387}" type="pres">
      <dgm:prSet presAssocID="{A30C624B-58FA-4F92-8880-A92AE61B5492}" presName="spacer" presStyleCnt="0"/>
      <dgm:spPr/>
    </dgm:pt>
    <dgm:pt modelId="{DA343392-747A-47DF-88A4-EE2371A2AC18}" type="pres">
      <dgm:prSet presAssocID="{ACB17CFF-2F20-4FB2-89E0-35989ACAE0C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07E1E12-DCEF-4B02-9137-A4B02061A501}" type="pres">
      <dgm:prSet presAssocID="{0C1B11A9-C878-4045-9583-4C677E780040}" presName="spacer" presStyleCnt="0"/>
      <dgm:spPr/>
    </dgm:pt>
    <dgm:pt modelId="{AE14FDF6-6ECD-45DF-8DBF-F8DC3193BF82}" type="pres">
      <dgm:prSet presAssocID="{147FA2E0-0561-4761-BF96-B90C8D56279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61ED15C-AEE3-4DB5-B5BF-2249A01D006B}" type="pres">
      <dgm:prSet presAssocID="{ABF197CD-1FF5-4ADE-AA1F-E5C33A0452B8}" presName="spacer" presStyleCnt="0"/>
      <dgm:spPr/>
    </dgm:pt>
    <dgm:pt modelId="{6D9DFB37-1BBC-4955-BBAE-DA27CD43240C}" type="pres">
      <dgm:prSet presAssocID="{BA450B5C-61B5-4E4A-BCBF-5B9436DAA44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9872A2C-D6B3-40C3-83E6-5445C41AD0DA}" srcId="{772D4E14-170F-49B3-9AC9-8C32E81C4C02}" destId="{ACB17CFF-2F20-4FB2-89E0-35989ACAE0C7}" srcOrd="2" destOrd="0" parTransId="{524CCFB3-EEE1-440B-8CCA-B3AF579D8386}" sibTransId="{0C1B11A9-C878-4045-9583-4C677E780040}"/>
    <dgm:cxn modelId="{A6D5C063-EE0F-411C-AE0C-8EF9509E46B8}" srcId="{772D4E14-170F-49B3-9AC9-8C32E81C4C02}" destId="{9677FEE9-EC50-45CA-A431-36936975D4FF}" srcOrd="1" destOrd="0" parTransId="{BB68F2B7-DB1F-4FFF-8A5D-EAC5F365426C}" sibTransId="{A30C624B-58FA-4F92-8880-A92AE61B5492}"/>
    <dgm:cxn modelId="{E57D184E-B55D-4D95-AA29-0EB03C796F60}" srcId="{772D4E14-170F-49B3-9AC9-8C32E81C4C02}" destId="{9DC9D3CE-3A8C-4BE4-852B-213E254B652B}" srcOrd="0" destOrd="0" parTransId="{7EAC36B9-5B94-498D-B1EE-CBB0E2330FE6}" sibTransId="{3507631B-6EAC-4B9C-A7D7-37AE834E7888}"/>
    <dgm:cxn modelId="{2D6E999C-FC5C-4D26-86CD-23952AEFB4AA}" srcId="{772D4E14-170F-49B3-9AC9-8C32E81C4C02}" destId="{147FA2E0-0561-4761-BF96-B90C8D56279A}" srcOrd="3" destOrd="0" parTransId="{0A04249D-13BB-43ED-AD89-B1AB58C9BD0B}" sibTransId="{ABF197CD-1FF5-4ADE-AA1F-E5C33A0452B8}"/>
    <dgm:cxn modelId="{0BD50B9D-E77C-4307-8012-666B0C5FDCDA}" type="presOf" srcId="{9DC9D3CE-3A8C-4BE4-852B-213E254B652B}" destId="{6348E54C-59D9-43A0-A55F-A5354795DBD9}" srcOrd="0" destOrd="0" presId="urn:microsoft.com/office/officeart/2005/8/layout/vList2"/>
    <dgm:cxn modelId="{4D702FAC-63CC-4345-AE2B-5E616D36DB3B}" srcId="{772D4E14-170F-49B3-9AC9-8C32E81C4C02}" destId="{BA450B5C-61B5-4E4A-BCBF-5B9436DAA449}" srcOrd="4" destOrd="0" parTransId="{C2739205-C063-4D98-BFC9-511DD336CBA5}" sibTransId="{5A5F6C89-9C9D-491A-8150-257981EAF3F5}"/>
    <dgm:cxn modelId="{59BDD4B0-7908-4D01-A457-4248E7107777}" type="presOf" srcId="{147FA2E0-0561-4761-BF96-B90C8D56279A}" destId="{AE14FDF6-6ECD-45DF-8DBF-F8DC3193BF82}" srcOrd="0" destOrd="0" presId="urn:microsoft.com/office/officeart/2005/8/layout/vList2"/>
    <dgm:cxn modelId="{329001C4-D866-4EAF-BAA0-5421BB6D18CE}" type="presOf" srcId="{ACB17CFF-2F20-4FB2-89E0-35989ACAE0C7}" destId="{DA343392-747A-47DF-88A4-EE2371A2AC18}" srcOrd="0" destOrd="0" presId="urn:microsoft.com/office/officeart/2005/8/layout/vList2"/>
    <dgm:cxn modelId="{E4486FD8-C4C4-47C0-89D7-781E85E25BD8}" type="presOf" srcId="{BA450B5C-61B5-4E4A-BCBF-5B9436DAA449}" destId="{6D9DFB37-1BBC-4955-BBAE-DA27CD43240C}" srcOrd="0" destOrd="0" presId="urn:microsoft.com/office/officeart/2005/8/layout/vList2"/>
    <dgm:cxn modelId="{8445B5E6-2B6A-45AA-B4AF-FE8CAA0436C9}" type="presOf" srcId="{772D4E14-170F-49B3-9AC9-8C32E81C4C02}" destId="{2CA73493-2C45-411E-A06A-525B2E65557F}" srcOrd="0" destOrd="0" presId="urn:microsoft.com/office/officeart/2005/8/layout/vList2"/>
    <dgm:cxn modelId="{70F54DEC-A2F2-4CE9-BDCD-90CE49505E01}" type="presOf" srcId="{9677FEE9-EC50-45CA-A431-36936975D4FF}" destId="{8060546E-DDEE-42C5-8241-AA82B12F63B6}" srcOrd="0" destOrd="0" presId="urn:microsoft.com/office/officeart/2005/8/layout/vList2"/>
    <dgm:cxn modelId="{89B298E0-A5E8-40D7-AD05-B1D4EE0F5191}" type="presParOf" srcId="{2CA73493-2C45-411E-A06A-525B2E65557F}" destId="{6348E54C-59D9-43A0-A55F-A5354795DBD9}" srcOrd="0" destOrd="0" presId="urn:microsoft.com/office/officeart/2005/8/layout/vList2"/>
    <dgm:cxn modelId="{55881F2A-54B6-4841-BF3E-71348D49F737}" type="presParOf" srcId="{2CA73493-2C45-411E-A06A-525B2E65557F}" destId="{2CE809FB-5CD5-472A-ABF9-A6ABA12F9196}" srcOrd="1" destOrd="0" presId="urn:microsoft.com/office/officeart/2005/8/layout/vList2"/>
    <dgm:cxn modelId="{4D8B8041-819B-4290-BB6A-8AF111D980EE}" type="presParOf" srcId="{2CA73493-2C45-411E-A06A-525B2E65557F}" destId="{8060546E-DDEE-42C5-8241-AA82B12F63B6}" srcOrd="2" destOrd="0" presId="urn:microsoft.com/office/officeart/2005/8/layout/vList2"/>
    <dgm:cxn modelId="{ED324300-1A14-4F72-A57A-A579DBB82E35}" type="presParOf" srcId="{2CA73493-2C45-411E-A06A-525B2E65557F}" destId="{9664D1DB-0246-4AE4-A492-D95ADA8D0387}" srcOrd="3" destOrd="0" presId="urn:microsoft.com/office/officeart/2005/8/layout/vList2"/>
    <dgm:cxn modelId="{631A3771-8A6A-4877-A9E4-56DF12781E5A}" type="presParOf" srcId="{2CA73493-2C45-411E-A06A-525B2E65557F}" destId="{DA343392-747A-47DF-88A4-EE2371A2AC18}" srcOrd="4" destOrd="0" presId="urn:microsoft.com/office/officeart/2005/8/layout/vList2"/>
    <dgm:cxn modelId="{C955AF27-FCE1-4A90-9942-96E5E8103BDC}" type="presParOf" srcId="{2CA73493-2C45-411E-A06A-525B2E65557F}" destId="{207E1E12-DCEF-4B02-9137-A4B02061A501}" srcOrd="5" destOrd="0" presId="urn:microsoft.com/office/officeart/2005/8/layout/vList2"/>
    <dgm:cxn modelId="{96A83465-C23C-42C5-ACF3-547C91AF036C}" type="presParOf" srcId="{2CA73493-2C45-411E-A06A-525B2E65557F}" destId="{AE14FDF6-6ECD-45DF-8DBF-F8DC3193BF82}" srcOrd="6" destOrd="0" presId="urn:microsoft.com/office/officeart/2005/8/layout/vList2"/>
    <dgm:cxn modelId="{8F590D4F-BE44-4EF5-BF2D-460D940961DE}" type="presParOf" srcId="{2CA73493-2C45-411E-A06A-525B2E65557F}" destId="{261ED15C-AEE3-4DB5-B5BF-2249A01D006B}" srcOrd="7" destOrd="0" presId="urn:microsoft.com/office/officeart/2005/8/layout/vList2"/>
    <dgm:cxn modelId="{E31F8F5A-A1F9-4DF7-8F91-24D8BC07C7C0}" type="presParOf" srcId="{2CA73493-2C45-411E-A06A-525B2E65557F}" destId="{6D9DFB37-1BBC-4955-BBAE-DA27CD43240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599CE-02A5-4371-8909-1E41266DE6C0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5A5C8-941D-4FCB-BED3-B62AFB566A19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Calibri Light" panose="020F0302020204030204"/>
            </a:rPr>
            <a:t>COVID-19</a:t>
          </a:r>
          <a:r>
            <a:rPr lang="en-GB" sz="2100" kern="1200" dirty="0"/>
            <a:t> pandemic is associated with a considerable number of fatal cases worldwide</a:t>
          </a:r>
          <a:endParaRPr lang="en-US" sz="2100" kern="1200" dirty="0"/>
        </a:p>
      </dsp:txBody>
      <dsp:txXfrm>
        <a:off x="0" y="0"/>
        <a:ext cx="6900512" cy="1384035"/>
      </dsp:txXfrm>
    </dsp:sp>
    <dsp:sp modelId="{B0CE8E52-5797-4705-9FF1-A686331BCB33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6E68A-3112-48DC-BF0B-19A3E2D080AB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Cancer patients seem to exhibit exacerbated conditions and a higher mortality rate</a:t>
          </a:r>
        </a:p>
      </dsp:txBody>
      <dsp:txXfrm>
        <a:off x="0" y="1384035"/>
        <a:ext cx="6900512" cy="1384035"/>
      </dsp:txXfrm>
    </dsp:sp>
    <dsp:sp modelId="{C7B87E9A-98D3-4377-8E1C-63978200C660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81BEA-DCCA-49D9-ABBF-BD3F0A66985B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Vaccines are the promising solution to minimise the problem amongst cancer patients but there are limitations to be considered</a:t>
          </a:r>
          <a:endParaRPr lang="en-US" sz="2100" kern="1200" dirty="0"/>
        </a:p>
      </dsp:txBody>
      <dsp:txXfrm>
        <a:off x="0" y="2768070"/>
        <a:ext cx="6900512" cy="1384035"/>
      </dsp:txXfrm>
    </dsp:sp>
    <dsp:sp modelId="{E1CD5A5A-5468-4719-88B2-5E5B85B6B1BE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EC0EB-D18C-47E4-BFF5-5DB53E231FC2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We present two CTCL cases which were in remission for many years and the immunization with viral vector COVID-19 vaccine (</a:t>
          </a:r>
          <a:r>
            <a:rPr lang="en-GB" sz="2100" kern="1200" dirty="0" err="1"/>
            <a:t>Vaxzevria</a:t>
          </a:r>
          <a:r>
            <a:rPr lang="en-GB" sz="2100" kern="1200" dirty="0"/>
            <a:t>, Oxford/AstraZeneca) induced them to reappear</a:t>
          </a:r>
          <a:endParaRPr lang="en-GB" sz="2100" kern="1200" dirty="0">
            <a:latin typeface="Calibri Light" panose="020F0302020204030204"/>
          </a:endParaRPr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8E54C-59D9-43A0-A55F-A5354795DBD9}">
      <dsp:nvSpPr>
        <dsp:cNvPr id="0" name=""/>
        <dsp:cNvSpPr/>
      </dsp:nvSpPr>
      <dsp:spPr>
        <a:xfrm>
          <a:off x="0" y="216443"/>
          <a:ext cx="6245265" cy="989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Calibri Light" panose="020F0302020204030204"/>
            </a:rPr>
            <a:t>Speculation that the</a:t>
          </a:r>
          <a:r>
            <a:rPr lang="en-GB" sz="1800" kern="1200"/>
            <a:t> flare of the disease was possibly caused by overproduction and exhaustion of CD4+ and CD8+ cells which expressed CD30 after being triggered by the adenovirus</a:t>
          </a:r>
        </a:p>
      </dsp:txBody>
      <dsp:txXfrm>
        <a:off x="48319" y="264762"/>
        <a:ext cx="6148627" cy="893182"/>
      </dsp:txXfrm>
    </dsp:sp>
    <dsp:sp modelId="{8060546E-DDEE-42C5-8241-AA82B12F63B6}">
      <dsp:nvSpPr>
        <dsp:cNvPr id="0" name=""/>
        <dsp:cNvSpPr/>
      </dsp:nvSpPr>
      <dsp:spPr>
        <a:xfrm>
          <a:off x="0" y="1258103"/>
          <a:ext cx="6245265" cy="98982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It is known that CD30 can be responsible for disease progression</a:t>
          </a:r>
          <a:endParaRPr lang="en-US" sz="1800" kern="1200"/>
        </a:p>
      </dsp:txBody>
      <dsp:txXfrm>
        <a:off x="48319" y="1306422"/>
        <a:ext cx="6148627" cy="893182"/>
      </dsp:txXfrm>
    </dsp:sp>
    <dsp:sp modelId="{DA343392-747A-47DF-88A4-EE2371A2AC18}">
      <dsp:nvSpPr>
        <dsp:cNvPr id="0" name=""/>
        <dsp:cNvSpPr/>
      </dsp:nvSpPr>
      <dsp:spPr>
        <a:xfrm>
          <a:off x="0" y="2299763"/>
          <a:ext cx="6245265" cy="98982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Calibri Light" panose="020F0302020204030204"/>
            </a:rPr>
            <a:t>Reappearance</a:t>
          </a:r>
          <a:r>
            <a:rPr lang="en-GB" sz="1800" kern="1200"/>
            <a:t> of a pre-existing neoplastic condition or lymphoproliferative disease post covid vaccination is extremely uncommon</a:t>
          </a:r>
          <a:endParaRPr lang="en-US" sz="1800" kern="1200"/>
        </a:p>
      </dsp:txBody>
      <dsp:txXfrm>
        <a:off x="48319" y="2348082"/>
        <a:ext cx="6148627" cy="893182"/>
      </dsp:txXfrm>
    </dsp:sp>
    <dsp:sp modelId="{AE14FDF6-6ECD-45DF-8DBF-F8DC3193BF82}">
      <dsp:nvSpPr>
        <dsp:cNvPr id="0" name=""/>
        <dsp:cNvSpPr/>
      </dsp:nvSpPr>
      <dsp:spPr>
        <a:xfrm>
          <a:off x="0" y="3341423"/>
          <a:ext cx="6245265" cy="98982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Currently there is limited evidence in regards to the safety and efficacy of vaccines in patients with altered immunity</a:t>
          </a:r>
          <a:endParaRPr lang="en-GB" sz="1800" kern="1200">
            <a:latin typeface="Calibri Light" panose="020F0302020204030204"/>
          </a:endParaRPr>
        </a:p>
      </dsp:txBody>
      <dsp:txXfrm>
        <a:off x="48319" y="3389742"/>
        <a:ext cx="6148627" cy="893182"/>
      </dsp:txXfrm>
    </dsp:sp>
    <dsp:sp modelId="{6D9DFB37-1BBC-4955-BBAE-DA27CD43240C}">
      <dsp:nvSpPr>
        <dsp:cNvPr id="0" name=""/>
        <dsp:cNvSpPr/>
      </dsp:nvSpPr>
      <dsp:spPr>
        <a:xfrm>
          <a:off x="0" y="4383083"/>
          <a:ext cx="6245265" cy="9898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Further studies are needed for this target group of patients</a:t>
          </a:r>
        </a:p>
      </dsp:txBody>
      <dsp:txXfrm>
        <a:off x="48319" y="4431402"/>
        <a:ext cx="6148627" cy="893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5694F-9D2A-4D04-B50C-E3DC74B91BDC}" type="datetimeFigureOut">
              <a:rPr lang="en-GB"/>
              <a:t>05/10/2021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BFA4F-1ACB-4436-8409-2BC2E0EC534E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68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knkl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BFA4F-1ACB-4436-8409-2BC2E0EC534E}" type="slidenum">
              <a:rPr lang="en-GB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0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media2.m4a"/><Relationship Id="rId7" Type="http://schemas.openxmlformats.org/officeDocument/2006/relationships/diagramQuickStyle" Target="../diagrams/quickStyle1.xml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audio" Target="../media/media6.m4a"/><Relationship Id="rId7" Type="http://schemas.openxmlformats.org/officeDocument/2006/relationships/diagramQuickStyle" Target="../diagrams/quickStyle2.xml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212656" cy="413543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5100" b="1" kern="1200">
                <a:latin typeface="+mj-lt"/>
                <a:ea typeface="+mj-ea"/>
                <a:cs typeface="+mj-cs"/>
              </a:rPr>
              <a:t>Recurrence of Cutaneous T-cell lymphoma (CTCL) post viral vector COVID-19 vaccination</a:t>
            </a:r>
            <a:r>
              <a:rPr lang="en-US" sz="5100" kern="1200">
                <a:latin typeface="+mj-lt"/>
                <a:ea typeface="+mj-ea"/>
                <a:cs typeface="+mj-cs"/>
              </a:rPr>
              <a:t> </a:t>
            </a:r>
          </a:p>
          <a:p>
            <a:pPr algn="l"/>
            <a:endParaRPr lang="en-US" sz="5100" b="1" kern="1200" baseline="30000">
              <a:latin typeface="+mj-lt"/>
              <a:ea typeface="+mj-ea"/>
              <a:cs typeface="+mj-cs"/>
            </a:endParaRPr>
          </a:p>
        </p:txBody>
      </p:sp>
      <p:sp>
        <p:nvSpPr>
          <p:cNvPr id="96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08751" y="724452"/>
            <a:ext cx="3979666" cy="43358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 b="1" dirty="0">
                <a:solidFill>
                  <a:srgbClr val="FFFFFF"/>
                </a:solidFill>
              </a:rPr>
              <a:t>Dr Evdoxia </a:t>
            </a:r>
            <a:r>
              <a:rPr lang="en-US" sz="3200" b="1" dirty="0" err="1">
                <a:solidFill>
                  <a:srgbClr val="FFFFFF"/>
                </a:solidFill>
              </a:rPr>
              <a:t>Panou</a:t>
            </a:r>
            <a:endParaRPr lang="en-US" sz="3200" b="1" dirty="0" err="1">
              <a:solidFill>
                <a:srgbClr val="FFFFFF"/>
              </a:solidFill>
              <a:cs typeface="Calibri"/>
            </a:endParaRPr>
          </a:p>
          <a:p>
            <a:pPr algn="l"/>
            <a:endParaRPr lang="en-US" sz="3200" b="1" dirty="0">
              <a:solidFill>
                <a:srgbClr val="FFFFFF"/>
              </a:solidFill>
            </a:endParaRPr>
          </a:p>
          <a:p>
            <a:pPr algn="l"/>
            <a:r>
              <a:rPr lang="en-US" b="1" dirty="0">
                <a:solidFill>
                  <a:srgbClr val="FFFFFF"/>
                </a:solidFill>
              </a:rPr>
              <a:t>On behalf of:</a:t>
            </a:r>
            <a:endParaRPr lang="en-US" b="1" dirty="0">
              <a:solidFill>
                <a:srgbClr val="FFFFFF"/>
              </a:solidFill>
              <a:cs typeface="Calibri"/>
            </a:endParaRPr>
          </a:p>
          <a:p>
            <a:pPr algn="l"/>
            <a:r>
              <a:rPr lang="en-US" sz="2000" b="1" dirty="0">
                <a:solidFill>
                  <a:srgbClr val="FFFFFF"/>
                </a:solidFill>
              </a:rPr>
              <a:t>Dr. Nikolaou V, Dr. Marinos L, Dr. </a:t>
            </a:r>
            <a:r>
              <a:rPr lang="en-US" sz="2000" b="1" dirty="0" err="1">
                <a:solidFill>
                  <a:srgbClr val="FFFFFF"/>
                </a:solidFill>
              </a:rPr>
              <a:t>Kallambou</a:t>
            </a:r>
            <a:r>
              <a:rPr lang="en-US" sz="2000" b="1" dirty="0">
                <a:solidFill>
                  <a:srgbClr val="FFFFFF"/>
                </a:solidFill>
              </a:rPr>
              <a:t>  S, Dr Sidiropoulou P, Dr </a:t>
            </a:r>
            <a:r>
              <a:rPr lang="en-US" sz="2000" b="1" dirty="0" err="1">
                <a:solidFill>
                  <a:srgbClr val="FFFFFF"/>
                </a:solidFill>
              </a:rPr>
              <a:t>Gerochristou</a:t>
            </a:r>
            <a:r>
              <a:rPr lang="en-US" sz="2000" b="1" dirty="0">
                <a:solidFill>
                  <a:srgbClr val="FFFFFF"/>
                </a:solidFill>
              </a:rPr>
              <a:t> M, Prof. Stratigos A</a:t>
            </a:r>
            <a:endParaRPr lang="en-US" sz="2000" b="1" baseline="30000" dirty="0">
              <a:solidFill>
                <a:srgbClr val="FFFFFF"/>
              </a:solidFill>
              <a:cs typeface="Calibri" panose="020F0502020204030204"/>
            </a:endParaRPr>
          </a:p>
        </p:txBody>
      </p:sp>
      <p:sp>
        <p:nvSpPr>
          <p:cNvPr id="98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F7050E07-C9AE-478F-9EEE-9F38D2182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" y="5486574"/>
            <a:ext cx="2443019" cy="1368942"/>
          </a:xfrm>
          <a:prstGeom prst="rect">
            <a:avLst/>
          </a:prstGeom>
        </p:spPr>
      </p:pic>
      <p:pic>
        <p:nvPicPr>
          <p:cNvPr id="6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82584DB-E1F5-4E79-B684-A9E7F3F10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0128" y="5765601"/>
            <a:ext cx="3689926" cy="1076433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81B54515-DBEB-44FF-90E9-927BADB83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9367">
        <p159:morph option="byObject"/>
      </p:transition>
    </mc:Choice>
    <mc:Fallback>
      <p:transition spd="slow" advTm="93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D02EC-0C68-4710-9182-7D8B75E7D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b="1" kern="1200">
                <a:latin typeface="+mj-lt"/>
                <a:ea typeface="+mj-ea"/>
                <a:cs typeface="+mj-cs"/>
              </a:rPr>
              <a:t>Introduction</a:t>
            </a:r>
            <a:r>
              <a:rPr lang="en-US" sz="4600" kern="1200"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6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3686F0-5610-4C70-A38F-6EFBACA20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4134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1D0641A-B526-4832-AC9E-AAC92B44C5D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47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51"/>
    </mc:Choice>
    <mc:Fallback>
      <p:transition spd="slow" advTm="37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C4A9C-3452-4437-82B8-453D21203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54" y="305445"/>
            <a:ext cx="3822192" cy="13449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libri"/>
                <a:cs typeface="Calibri"/>
              </a:rPr>
              <a:t>The first case:  60-year-old male with the diagnosis of 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cs typeface="Calibri"/>
              </a:rPr>
              <a:t>folliculotropic</a:t>
            </a:r>
            <a:r>
              <a:rPr lang="en-GB" sz="2400" b="1" dirty="0">
                <a:solidFill>
                  <a:schemeClr val="bg1"/>
                </a:solidFill>
                <a:latin typeface="Calibri"/>
                <a:cs typeface="Calibri"/>
              </a:rPr>
              <a:t> MF, stage T1a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67997-01F7-401D-8009-B964D33D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83" y="1579350"/>
            <a:ext cx="3903009" cy="38422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800" dirty="0">
                <a:solidFill>
                  <a:schemeClr val="bg1"/>
                </a:solidFill>
                <a:ea typeface="+mn-lt"/>
                <a:cs typeface="+mn-lt"/>
              </a:rPr>
              <a:t>Alopecia areata like rash</a:t>
            </a:r>
          </a:p>
          <a:p>
            <a:r>
              <a:rPr lang="en-GB" sz="1800" dirty="0">
                <a:solidFill>
                  <a:schemeClr val="bg1"/>
                </a:solidFill>
                <a:ea typeface="+mn-lt"/>
                <a:cs typeface="+mn-lt"/>
              </a:rPr>
              <a:t>On clinical remission the last two years, the disease was stage T1aN0M0 with only a patch of hair loss on the occipital area</a:t>
            </a:r>
          </a:p>
          <a:p>
            <a:r>
              <a:rPr lang="en-GB" sz="1800" dirty="0">
                <a:solidFill>
                  <a:schemeClr val="bg1"/>
                </a:solidFill>
                <a:ea typeface="+mn-lt"/>
                <a:cs typeface="+mn-lt"/>
              </a:rPr>
              <a:t> A lichenoid induration four weeks after the first dose of the vaccine was observed</a:t>
            </a:r>
          </a:p>
          <a:p>
            <a:r>
              <a:rPr lang="en-GB" sz="1800" dirty="0">
                <a:solidFill>
                  <a:schemeClr val="bg1"/>
                </a:solidFill>
                <a:ea typeface="+mn-lt"/>
                <a:cs typeface="+mn-lt"/>
              </a:rPr>
              <a:t>Small nodules were detected on the same location a week after the second dose</a:t>
            </a:r>
          </a:p>
          <a:p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The diagnosis of CD30+ large cell transformation (LCT) tumor stage MF (Figure 1g-j) was set by immunohistochemistry and PCR analysis</a:t>
            </a:r>
            <a:endParaRPr lang="en-GB" sz="18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5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D7E5CCD7-53D0-435F-AD2F-3359B9094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355" y="1583347"/>
            <a:ext cx="7924376" cy="3293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20BD42-6EC5-4516-BB27-7CE5C3B78C0D}"/>
              </a:ext>
            </a:extLst>
          </p:cNvPr>
          <p:cNvSpPr txBox="1"/>
          <p:nvPr/>
        </p:nvSpPr>
        <p:spPr>
          <a:xfrm>
            <a:off x="4812568" y="4975447"/>
            <a:ext cx="7356205" cy="9464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b="1" dirty="0">
                <a:ea typeface="+mn-lt"/>
                <a:cs typeface="+mn-lt"/>
              </a:rPr>
              <a:t>Figure 1. Clinical </a:t>
            </a:r>
            <a:r>
              <a:rPr lang="en-GB" sz="900" b="1" err="1">
                <a:ea typeface="+mn-lt"/>
                <a:cs typeface="+mn-lt"/>
              </a:rPr>
              <a:t>presenttion</a:t>
            </a:r>
            <a:r>
              <a:rPr lang="en-GB" sz="900" b="1" dirty="0">
                <a:ea typeface="+mn-lt"/>
                <a:cs typeface="+mn-lt"/>
              </a:rPr>
              <a:t> and histology before (a-e) and after (f-j) the vaccine.</a:t>
            </a:r>
            <a:r>
              <a:rPr lang="en-GB" sz="900" dirty="0">
                <a:ea typeface="+mn-lt"/>
                <a:cs typeface="+mn-lt"/>
              </a:rPr>
              <a:t>                            </a:t>
            </a:r>
            <a:endParaRPr lang="en-US" sz="900" dirty="0">
              <a:ea typeface="+mn-lt"/>
              <a:cs typeface="+mn-lt"/>
            </a:endParaRPr>
          </a:p>
          <a:p>
            <a:r>
              <a:rPr lang="en-GB" sz="900" dirty="0">
                <a:ea typeface="+mn-lt"/>
                <a:cs typeface="+mn-lt"/>
              </a:rPr>
              <a:t>  a) Purple patch on the occipital area b) H&amp;E X 20: Lymphoid infiltration of the dermis with prominent </a:t>
            </a:r>
            <a:r>
              <a:rPr lang="en-GB" sz="900" dirty="0" err="1">
                <a:ea typeface="+mn-lt"/>
                <a:cs typeface="+mn-lt"/>
              </a:rPr>
              <a:t>folliculotropism</a:t>
            </a:r>
            <a:r>
              <a:rPr lang="en-GB" sz="900" dirty="0">
                <a:ea typeface="+mn-lt"/>
                <a:cs typeface="+mn-lt"/>
              </a:rPr>
              <a:t>, c) CD3X 40: CD3 expression d) CD4 X 20: CD4 expression e) CD30 X 20: Sparse CD30 positivity f) Lichenoid induration and small nodules on the periphery of the patch, g) H&amp;E X 20:  Dense, diffuse, full thickness lymphoid infiltration of the dermis, h) H&amp;E X 400: Increased numbers of large neoplastic T-lymphocytes among the lymphocytic population </a:t>
            </a:r>
            <a:r>
              <a:rPr lang="en-GB" sz="900" dirty="0" err="1">
                <a:ea typeface="+mn-lt"/>
                <a:cs typeface="+mn-lt"/>
              </a:rPr>
              <a:t>i</a:t>
            </a:r>
            <a:r>
              <a:rPr lang="en-GB" sz="900" dirty="0">
                <a:ea typeface="+mn-lt"/>
                <a:cs typeface="+mn-lt"/>
              </a:rPr>
              <a:t>) CD3 X 20: CD3 expression, j) CD30 X 40: Extensive CD30 positivity mainly in the large anaplastic T- lymphocytes (transformation to peripheral CD30+ T-cell lymphoma)</a:t>
            </a:r>
            <a:endParaRPr lang="en-US" sz="900" dirty="0">
              <a:cs typeface="Calibri"/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F56D9698-CEBC-48FA-9003-154239441B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6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579"/>
    </mc:Choice>
    <mc:Fallback>
      <p:transition spd="slow" advTm="52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3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14A0A-1552-4E6A-B981-02263679C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604" y="472995"/>
            <a:ext cx="3840777" cy="15215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br>
              <a:rPr lang="en-US" sz="1700" kern="1200" dirty="0"/>
            </a:b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second case: 73-year-old female, with a ten-year history of early-stage MF (stage T1a/IA) and </a:t>
            </a:r>
            <a:r>
              <a:rPr lang="en-US" sz="2400" b="1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lymphomatoid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papul</a:t>
            </a:r>
            <a:r>
              <a:rPr lang="en-US"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osis type A (LyP</a:t>
            </a:r>
            <a:r>
              <a:rPr lang="en-US" sz="2400" b="1">
                <a:solidFill>
                  <a:schemeClr val="bg1"/>
                </a:solidFill>
              </a:rPr>
              <a:t>)</a:t>
            </a:r>
            <a:endParaRPr lang="en-US" sz="2400" b="1" kern="1200">
              <a:solidFill>
                <a:schemeClr val="bg1"/>
              </a:solidFill>
              <a:latin typeface="+mj-lt"/>
              <a:cs typeface="Calibri Light"/>
            </a:endParaRPr>
          </a:p>
          <a:p>
            <a:pPr algn="l"/>
            <a:endParaRPr lang="en-US" sz="17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D0840E0-98A5-452C-A088-F7EB09F2C782}"/>
              </a:ext>
            </a:extLst>
          </p:cNvPr>
          <p:cNvSpPr txBox="1"/>
          <p:nvPr/>
        </p:nvSpPr>
        <p:spPr>
          <a:xfrm>
            <a:off x="537854" y="2112471"/>
            <a:ext cx="3859363" cy="399603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Immunocytochemically and molecularly confirmed diagnoses 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 In remission the last seven years</a:t>
            </a:r>
            <a:endParaRPr lang="en-US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Ten days after the first dose of the vaccine she developed a rash </a:t>
            </a:r>
            <a:r>
              <a:rPr lang="en-US" sz="2000">
                <a:solidFill>
                  <a:schemeClr val="bg1"/>
                </a:solidFill>
              </a:rPr>
              <a:t>on thighs and abdomen (Figure 2 a&amp;b</a:t>
            </a:r>
            <a:r>
              <a:rPr lang="en-US" sz="2000" dirty="0">
                <a:solidFill>
                  <a:schemeClr val="bg1"/>
                </a:solidFill>
              </a:rPr>
              <a:t>)​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The histology confirmed the diagnosis of LyP type-A (Figure 2c-h). 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5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50D8DA75-8F28-4003-8BDF-700D4B1B70B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4289017" y="1532830"/>
            <a:ext cx="7884674" cy="39184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489669-FE58-4E4E-B979-24FA9F5BA8D6}"/>
              </a:ext>
            </a:extLst>
          </p:cNvPr>
          <p:cNvSpPr txBox="1"/>
          <p:nvPr/>
        </p:nvSpPr>
        <p:spPr>
          <a:xfrm>
            <a:off x="4673602" y="5451764"/>
            <a:ext cx="77054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ea typeface="+mn-lt"/>
                <a:cs typeface="+mn-lt"/>
              </a:rPr>
              <a:t>Figure 2. Clinical presentation and histology after the vaccine.</a:t>
            </a:r>
          </a:p>
          <a:p>
            <a:r>
              <a:rPr lang="en-US" sz="900" dirty="0">
                <a:ea typeface="+mn-lt"/>
                <a:cs typeface="+mn-lt"/>
              </a:rPr>
              <a:t>a) Erythematous papules on the dorsal aspect of the thigh b) Erythematous papules and scaly plaques on the abdominal area c) H&amp;E x 100 d) Diffuse H&amp;E x 200: polymorphic infiltration of the reticular dermis by lymphocytes of various sizes (small to large anaplastic), e) CD30 x 100 f) CD30 x 200: CD30 expression by the majority of the lymphocytic population, g) CD4 x 100: Predominantly CD4 expression h) CD8 x 100: CD8 expression</a:t>
            </a:r>
            <a:endParaRPr lang="en-US" sz="900" dirty="0">
              <a:cs typeface="Calibri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1D2F830-F720-47AC-8160-D679ABE1B2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87"/>
    </mc:Choice>
    <mc:Fallback>
      <p:transition spd="slow" advTm="40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34DE7E-A3AE-44B4-AC6C-CEBEDCE3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GB" sz="5400" b="1">
                <a:latin typeface="Calibri"/>
                <a:cs typeface="Calibri"/>
              </a:rPr>
              <a:t>Discussion</a:t>
            </a:r>
            <a:r>
              <a:rPr lang="en-GB" sz="5400">
                <a:latin typeface="Calibri"/>
                <a:cs typeface="Calibri"/>
              </a:rPr>
              <a:t> </a:t>
            </a:r>
            <a:endParaRPr lang="en-US" sz="5400"/>
          </a:p>
        </p:txBody>
      </p:sp>
      <p:sp>
        <p:nvSpPr>
          <p:cNvPr id="9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E4664-85E6-4150-9631-948A5A71B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600" y="228818"/>
            <a:ext cx="6709243" cy="593953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 </a:t>
            </a:r>
            <a:r>
              <a:rPr lang="en-GB" b="1">
                <a:ea typeface="+mn-lt"/>
                <a:cs typeface="+mn-lt"/>
              </a:rPr>
              <a:t>Via which pathway the vaccine has caused the MF large cell transformation and </a:t>
            </a:r>
            <a:r>
              <a:rPr lang="en-GB" b="1" err="1">
                <a:ea typeface="+mn-lt"/>
                <a:cs typeface="+mn-lt"/>
              </a:rPr>
              <a:t>LyP</a:t>
            </a:r>
            <a:r>
              <a:rPr lang="en-GB" b="1">
                <a:ea typeface="+mn-lt"/>
                <a:cs typeface="+mn-lt"/>
              </a:rPr>
              <a:t>?</a:t>
            </a:r>
            <a:endParaRPr lang="en-US" b="1">
              <a:cs typeface="Calibri"/>
            </a:endParaRPr>
          </a:p>
          <a:p>
            <a:pPr marL="0" indent="0">
              <a:buNone/>
            </a:pPr>
            <a:endParaRPr lang="en-GB" sz="1700">
              <a:ea typeface="+mn-lt"/>
              <a:cs typeface="+mn-lt"/>
            </a:endParaRPr>
          </a:p>
          <a:p>
            <a:r>
              <a:rPr lang="en-GB" sz="2400">
                <a:ea typeface="+mn-lt"/>
                <a:cs typeface="+mn-lt"/>
              </a:rPr>
              <a:t>CD4+ T, CD8+ T, and B cells against SARS-CoV-2 S protein is the most feasible strategy for Covid vaccine production</a:t>
            </a:r>
          </a:p>
          <a:p>
            <a:endParaRPr lang="en-GB" sz="2400">
              <a:ea typeface="+mn-lt"/>
              <a:cs typeface="+mn-lt"/>
            </a:endParaRPr>
          </a:p>
          <a:p>
            <a:r>
              <a:rPr lang="en-GB" sz="2400">
                <a:ea typeface="+mn-lt"/>
                <a:cs typeface="+mn-lt"/>
              </a:rPr>
              <a:t>Both cancers and coronavirus provide a persistent and chronic antigenic load resulting in T-cell exhaustion</a:t>
            </a:r>
            <a:endParaRPr lang="en-GB" sz="2400">
              <a:cs typeface="Calibri"/>
            </a:endParaRPr>
          </a:p>
          <a:p>
            <a:endParaRPr lang="en-GB" sz="2400">
              <a:ea typeface="+mn-lt"/>
              <a:cs typeface="+mn-lt"/>
            </a:endParaRPr>
          </a:p>
          <a:p>
            <a:r>
              <a:rPr lang="en-GB" sz="2400">
                <a:ea typeface="+mn-lt"/>
                <a:cs typeface="+mn-lt"/>
              </a:rPr>
              <a:t>CD30 is expressed on a small subset of activated T and B lymphocytes, and a variety of lymphoid neoplasms</a:t>
            </a:r>
          </a:p>
          <a:p>
            <a:endParaRPr lang="en-GB" sz="2400">
              <a:ea typeface="+mn-lt"/>
              <a:cs typeface="+mn-lt"/>
            </a:endParaRPr>
          </a:p>
          <a:p>
            <a:r>
              <a:rPr lang="en-GB" sz="2400">
                <a:ea typeface="+mn-lt"/>
                <a:cs typeface="+mn-lt"/>
              </a:rPr>
              <a:t>CD30 expression on lymphocytes could be induced by in vitro antigenic stimulation by mitogens or viruses </a:t>
            </a:r>
          </a:p>
          <a:p>
            <a:r>
              <a:rPr lang="en-GB" sz="2400" b="1" i="1" u="sng">
                <a:ea typeface="+mn-lt"/>
                <a:cs typeface="+mn-lt"/>
              </a:rPr>
              <a:t>In our case, it was given a viral vector vaccine which does not include live viruses, however, contains a part of the coronavirus stuck to adenovirus which triggers an immune response</a:t>
            </a:r>
            <a:endParaRPr lang="en-GB" sz="2400" b="1" i="1" u="sng">
              <a:cs typeface="Calibri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812508C-FDF2-44E8-B800-11901E9FFD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046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570"/>
    </mc:Choice>
    <mc:Fallback>
      <p:transition spd="slow" advTm="73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517AB-6B95-45A3-A34A-5908576F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GB" sz="5600" b="1">
                <a:latin typeface="Calibri"/>
                <a:cs typeface="Calibri"/>
              </a:rPr>
              <a:t>Conclusions</a:t>
            </a:r>
            <a:endParaRPr lang="en-GB" sz="5600">
              <a:latin typeface="Calibri"/>
              <a:cs typeface="Calibri"/>
            </a:endParaRPr>
          </a:p>
        </p:txBody>
      </p:sp>
      <p:cxnSp>
        <p:nvCxnSpPr>
          <p:cNvPr id="27" name="Straight Connector 3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6D7204-4167-44BD-AD62-0C722B91A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06064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789A899-0B49-4F2A-AC8C-BBF6A67B1B1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196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394"/>
    </mc:Choice>
    <mc:Fallback>
      <p:transition spd="slow" advTm="67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770</Words>
  <Application>Microsoft Office PowerPoint</Application>
  <PresentationFormat>Widescreen</PresentationFormat>
  <Paragraphs>47</Paragraphs>
  <Slides>6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Arial,Sans-Serif</vt:lpstr>
      <vt:lpstr>Calibri</vt:lpstr>
      <vt:lpstr>Calibri Light</vt:lpstr>
      <vt:lpstr>office theme</vt:lpstr>
      <vt:lpstr>Recurrence of Cutaneous T-cell lymphoma (CTCL) post viral vector COVID-19 vaccination  </vt:lpstr>
      <vt:lpstr>Introduction </vt:lpstr>
      <vt:lpstr>The first case:  60-year-old male with the diagnosis of folliculotropic MF, stage T1a</vt:lpstr>
      <vt:lpstr> The second case: 73-year-old female, with a ten-year history of early-stage MF (stage T1a/IA) and lymphomatoid papulosis type A (LyP) </vt:lpstr>
      <vt:lpstr>Discussion 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Evdoxia</dc:creator>
  <cp:lastModifiedBy>ev_panou@yahoo.gr</cp:lastModifiedBy>
  <cp:revision>128</cp:revision>
  <dcterms:created xsi:type="dcterms:W3CDTF">2021-09-28T19:29:02Z</dcterms:created>
  <dcterms:modified xsi:type="dcterms:W3CDTF">2021-10-05T18:30:38Z</dcterms:modified>
</cp:coreProperties>
</file>