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21599525" cy="302402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FD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7407"/>
    <p:restoredTop sz="94582"/>
  </p:normalViewPr>
  <p:slideViewPr>
    <p:cSldViewPr snapToGrid="0" snapToObjects="1">
      <p:cViewPr>
        <p:scale>
          <a:sx n="66" d="100"/>
          <a:sy n="66" d="100"/>
        </p:scale>
        <p:origin x="1296" y="-47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94FEDE-503C-E347-9244-C78F4DEC0884}" type="datetimeFigureOut">
              <a:rPr lang="sv-SE" smtClean="0"/>
              <a:t>2021-09-29</a:t>
            </a:fld>
            <a:endParaRPr lang="sv-SE" dirty="0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2327275" y="1143000"/>
            <a:ext cx="22034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28A4F8-0C43-CA48-A4A3-05F737C6A443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59991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28A4F8-0C43-CA48-A4A3-05F737C6A443}" type="slidenum">
              <a:rPr lang="sv-SE" smtClean="0"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69565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965" y="4949049"/>
            <a:ext cx="18359596" cy="10528100"/>
          </a:xfrm>
        </p:spPr>
        <p:txBody>
          <a:bodyPr anchor="b"/>
          <a:lstStyle>
            <a:lvl1pPr algn="ctr">
              <a:defRPr sz="14173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9941" y="15883154"/>
            <a:ext cx="16199644" cy="7301067"/>
          </a:xfrm>
        </p:spPr>
        <p:txBody>
          <a:bodyPr/>
          <a:lstStyle>
            <a:lvl1pPr marL="0" indent="0" algn="ctr">
              <a:buNone/>
              <a:defRPr sz="5669"/>
            </a:lvl1pPr>
            <a:lvl2pPr marL="1079998" indent="0" algn="ctr">
              <a:buNone/>
              <a:defRPr sz="4724"/>
            </a:lvl2pPr>
            <a:lvl3pPr marL="2159996" indent="0" algn="ctr">
              <a:buNone/>
              <a:defRPr sz="4252"/>
            </a:lvl3pPr>
            <a:lvl4pPr marL="3239994" indent="0" algn="ctr">
              <a:buNone/>
              <a:defRPr sz="3780"/>
            </a:lvl4pPr>
            <a:lvl5pPr marL="4319991" indent="0" algn="ctr">
              <a:buNone/>
              <a:defRPr sz="3780"/>
            </a:lvl5pPr>
            <a:lvl6pPr marL="5399989" indent="0" algn="ctr">
              <a:buNone/>
              <a:defRPr sz="3780"/>
            </a:lvl6pPr>
            <a:lvl7pPr marL="6479987" indent="0" algn="ctr">
              <a:buNone/>
              <a:defRPr sz="3780"/>
            </a:lvl7pPr>
            <a:lvl8pPr marL="7559985" indent="0" algn="ctr">
              <a:buNone/>
              <a:defRPr sz="3780"/>
            </a:lvl8pPr>
            <a:lvl9pPr marL="8639983" indent="0" algn="ctr">
              <a:buNone/>
              <a:defRPr sz="3780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97571-922A-2D43-80F9-90F83F171A62}" type="datetimeFigureOut">
              <a:rPr lang="sv-SE" smtClean="0"/>
              <a:t>2021-09-29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2B7CE-111F-7244-A612-3D53CDCEFEC3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07139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97571-922A-2D43-80F9-90F83F171A62}" type="datetimeFigureOut">
              <a:rPr lang="sv-SE" smtClean="0"/>
              <a:t>2021-09-29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2B7CE-111F-7244-A612-3D53CDCEFEC3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40552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457161" y="1610015"/>
            <a:ext cx="4657398" cy="25627246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968" y="1610015"/>
            <a:ext cx="13702199" cy="25627246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97571-922A-2D43-80F9-90F83F171A62}" type="datetimeFigureOut">
              <a:rPr lang="sv-SE" smtClean="0"/>
              <a:t>2021-09-29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2B7CE-111F-7244-A612-3D53CDCEFEC3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19791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97571-922A-2D43-80F9-90F83F171A62}" type="datetimeFigureOut">
              <a:rPr lang="sv-SE" smtClean="0"/>
              <a:t>2021-09-29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2B7CE-111F-7244-A612-3D53CDCEFEC3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37604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719" y="7539080"/>
            <a:ext cx="18629590" cy="12579118"/>
          </a:xfrm>
        </p:spPr>
        <p:txBody>
          <a:bodyPr anchor="b"/>
          <a:lstStyle>
            <a:lvl1pPr>
              <a:defRPr sz="14173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3719" y="20237201"/>
            <a:ext cx="18629590" cy="6615061"/>
          </a:xfrm>
        </p:spPr>
        <p:txBody>
          <a:bodyPr/>
          <a:lstStyle>
            <a:lvl1pPr marL="0" indent="0">
              <a:buNone/>
              <a:defRPr sz="5669">
                <a:solidFill>
                  <a:schemeClr val="tx1"/>
                </a:solidFill>
              </a:defRPr>
            </a:lvl1pPr>
            <a:lvl2pPr marL="1079998" indent="0">
              <a:buNone/>
              <a:defRPr sz="4724">
                <a:solidFill>
                  <a:schemeClr val="tx1">
                    <a:tint val="75000"/>
                  </a:schemeClr>
                </a:solidFill>
              </a:defRPr>
            </a:lvl2pPr>
            <a:lvl3pPr marL="2159996" indent="0">
              <a:buNone/>
              <a:defRPr sz="4252">
                <a:solidFill>
                  <a:schemeClr val="tx1">
                    <a:tint val="75000"/>
                  </a:schemeClr>
                </a:solidFill>
              </a:defRPr>
            </a:lvl3pPr>
            <a:lvl4pPr marL="3239994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4pPr>
            <a:lvl5pPr marL="4319991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5pPr>
            <a:lvl6pPr marL="5399989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6pPr>
            <a:lvl7pPr marL="6479987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7pPr>
            <a:lvl8pPr marL="7559985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8pPr>
            <a:lvl9pPr marL="8639983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97571-922A-2D43-80F9-90F83F171A62}" type="datetimeFigureOut">
              <a:rPr lang="sv-SE" smtClean="0"/>
              <a:t>2021-09-29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2B7CE-111F-7244-A612-3D53CDCEFEC3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41657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967" y="8050077"/>
            <a:ext cx="9179798" cy="1918718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34760" y="8050077"/>
            <a:ext cx="9179798" cy="1918718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97571-922A-2D43-80F9-90F83F171A62}" type="datetimeFigureOut">
              <a:rPr lang="sv-SE" smtClean="0"/>
              <a:t>2021-09-29</a:t>
            </a:fld>
            <a:endParaRPr lang="sv-S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2B7CE-111F-7244-A612-3D53CDCEFEC3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273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781" y="1610022"/>
            <a:ext cx="18629590" cy="5845058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7783" y="7413073"/>
            <a:ext cx="9137610" cy="3633032"/>
          </a:xfrm>
        </p:spPr>
        <p:txBody>
          <a:bodyPr anchor="b"/>
          <a:lstStyle>
            <a:lvl1pPr marL="0" indent="0">
              <a:buNone/>
              <a:defRPr sz="5669" b="1"/>
            </a:lvl1pPr>
            <a:lvl2pPr marL="1079998" indent="0">
              <a:buNone/>
              <a:defRPr sz="4724" b="1"/>
            </a:lvl2pPr>
            <a:lvl3pPr marL="2159996" indent="0">
              <a:buNone/>
              <a:defRPr sz="4252" b="1"/>
            </a:lvl3pPr>
            <a:lvl4pPr marL="3239994" indent="0">
              <a:buNone/>
              <a:defRPr sz="3780" b="1"/>
            </a:lvl4pPr>
            <a:lvl5pPr marL="4319991" indent="0">
              <a:buNone/>
              <a:defRPr sz="3780" b="1"/>
            </a:lvl5pPr>
            <a:lvl6pPr marL="5399989" indent="0">
              <a:buNone/>
              <a:defRPr sz="3780" b="1"/>
            </a:lvl6pPr>
            <a:lvl7pPr marL="6479987" indent="0">
              <a:buNone/>
              <a:defRPr sz="3780" b="1"/>
            </a:lvl7pPr>
            <a:lvl8pPr marL="7559985" indent="0">
              <a:buNone/>
              <a:defRPr sz="3780" b="1"/>
            </a:lvl8pPr>
            <a:lvl9pPr marL="8639983" indent="0">
              <a:buNone/>
              <a:defRPr sz="378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7783" y="11046105"/>
            <a:ext cx="9137610" cy="1624715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934761" y="7413073"/>
            <a:ext cx="9182611" cy="3633032"/>
          </a:xfrm>
        </p:spPr>
        <p:txBody>
          <a:bodyPr anchor="b"/>
          <a:lstStyle>
            <a:lvl1pPr marL="0" indent="0">
              <a:buNone/>
              <a:defRPr sz="5669" b="1"/>
            </a:lvl1pPr>
            <a:lvl2pPr marL="1079998" indent="0">
              <a:buNone/>
              <a:defRPr sz="4724" b="1"/>
            </a:lvl2pPr>
            <a:lvl3pPr marL="2159996" indent="0">
              <a:buNone/>
              <a:defRPr sz="4252" b="1"/>
            </a:lvl3pPr>
            <a:lvl4pPr marL="3239994" indent="0">
              <a:buNone/>
              <a:defRPr sz="3780" b="1"/>
            </a:lvl4pPr>
            <a:lvl5pPr marL="4319991" indent="0">
              <a:buNone/>
              <a:defRPr sz="3780" b="1"/>
            </a:lvl5pPr>
            <a:lvl6pPr marL="5399989" indent="0">
              <a:buNone/>
              <a:defRPr sz="3780" b="1"/>
            </a:lvl6pPr>
            <a:lvl7pPr marL="6479987" indent="0">
              <a:buNone/>
              <a:defRPr sz="3780" b="1"/>
            </a:lvl7pPr>
            <a:lvl8pPr marL="7559985" indent="0">
              <a:buNone/>
              <a:defRPr sz="3780" b="1"/>
            </a:lvl8pPr>
            <a:lvl9pPr marL="8639983" indent="0">
              <a:buNone/>
              <a:defRPr sz="378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934761" y="11046105"/>
            <a:ext cx="9182611" cy="1624715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97571-922A-2D43-80F9-90F83F171A62}" type="datetimeFigureOut">
              <a:rPr lang="sv-SE" smtClean="0"/>
              <a:t>2021-09-29</a:t>
            </a:fld>
            <a:endParaRPr lang="sv-S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2B7CE-111F-7244-A612-3D53CDCEFEC3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79091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97571-922A-2D43-80F9-90F83F171A62}" type="datetimeFigureOut">
              <a:rPr lang="sv-SE" smtClean="0"/>
              <a:t>2021-09-29</a:t>
            </a:fld>
            <a:endParaRPr lang="sv-S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2B7CE-111F-7244-A612-3D53CDCEFEC3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31310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97571-922A-2D43-80F9-90F83F171A62}" type="datetimeFigureOut">
              <a:rPr lang="sv-SE" smtClean="0"/>
              <a:t>2021-09-29</a:t>
            </a:fld>
            <a:endParaRPr lang="sv-S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2B7CE-111F-7244-A612-3D53CDCEFEC3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52766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781" y="2016019"/>
            <a:ext cx="6966409" cy="7056067"/>
          </a:xfrm>
        </p:spPr>
        <p:txBody>
          <a:bodyPr anchor="b"/>
          <a:lstStyle>
            <a:lvl1pPr>
              <a:defRPr sz="7559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82611" y="4354048"/>
            <a:ext cx="10934760" cy="21490205"/>
          </a:xfrm>
        </p:spPr>
        <p:txBody>
          <a:bodyPr/>
          <a:lstStyle>
            <a:lvl1pPr>
              <a:defRPr sz="7559"/>
            </a:lvl1pPr>
            <a:lvl2pPr>
              <a:defRPr sz="6614"/>
            </a:lvl2pPr>
            <a:lvl3pPr>
              <a:defRPr sz="5669"/>
            </a:lvl3pPr>
            <a:lvl4pPr>
              <a:defRPr sz="4724"/>
            </a:lvl4pPr>
            <a:lvl5pPr>
              <a:defRPr sz="4724"/>
            </a:lvl5pPr>
            <a:lvl6pPr>
              <a:defRPr sz="4724"/>
            </a:lvl6pPr>
            <a:lvl7pPr>
              <a:defRPr sz="4724"/>
            </a:lvl7pPr>
            <a:lvl8pPr>
              <a:defRPr sz="4724"/>
            </a:lvl8pPr>
            <a:lvl9pPr>
              <a:defRPr sz="4724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7781" y="9072087"/>
            <a:ext cx="6966409" cy="16807162"/>
          </a:xfrm>
        </p:spPr>
        <p:txBody>
          <a:bodyPr/>
          <a:lstStyle>
            <a:lvl1pPr marL="0" indent="0">
              <a:buNone/>
              <a:defRPr sz="3780"/>
            </a:lvl1pPr>
            <a:lvl2pPr marL="1079998" indent="0">
              <a:buNone/>
              <a:defRPr sz="3307"/>
            </a:lvl2pPr>
            <a:lvl3pPr marL="2159996" indent="0">
              <a:buNone/>
              <a:defRPr sz="2835"/>
            </a:lvl3pPr>
            <a:lvl4pPr marL="3239994" indent="0">
              <a:buNone/>
              <a:defRPr sz="2362"/>
            </a:lvl4pPr>
            <a:lvl5pPr marL="4319991" indent="0">
              <a:buNone/>
              <a:defRPr sz="2362"/>
            </a:lvl5pPr>
            <a:lvl6pPr marL="5399989" indent="0">
              <a:buNone/>
              <a:defRPr sz="2362"/>
            </a:lvl6pPr>
            <a:lvl7pPr marL="6479987" indent="0">
              <a:buNone/>
              <a:defRPr sz="2362"/>
            </a:lvl7pPr>
            <a:lvl8pPr marL="7559985" indent="0">
              <a:buNone/>
              <a:defRPr sz="2362"/>
            </a:lvl8pPr>
            <a:lvl9pPr marL="8639983" indent="0">
              <a:buNone/>
              <a:defRPr sz="2362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97571-922A-2D43-80F9-90F83F171A62}" type="datetimeFigureOut">
              <a:rPr lang="sv-SE" smtClean="0"/>
              <a:t>2021-09-29</a:t>
            </a:fld>
            <a:endParaRPr lang="sv-S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2B7CE-111F-7244-A612-3D53CDCEFEC3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03861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781" y="2016019"/>
            <a:ext cx="6966409" cy="7056067"/>
          </a:xfrm>
        </p:spPr>
        <p:txBody>
          <a:bodyPr anchor="b"/>
          <a:lstStyle>
            <a:lvl1pPr>
              <a:defRPr sz="7559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82611" y="4354048"/>
            <a:ext cx="10934760" cy="21490205"/>
          </a:xfrm>
        </p:spPr>
        <p:txBody>
          <a:bodyPr anchor="t"/>
          <a:lstStyle>
            <a:lvl1pPr marL="0" indent="0">
              <a:buNone/>
              <a:defRPr sz="7559"/>
            </a:lvl1pPr>
            <a:lvl2pPr marL="1079998" indent="0">
              <a:buNone/>
              <a:defRPr sz="6614"/>
            </a:lvl2pPr>
            <a:lvl3pPr marL="2159996" indent="0">
              <a:buNone/>
              <a:defRPr sz="5669"/>
            </a:lvl3pPr>
            <a:lvl4pPr marL="3239994" indent="0">
              <a:buNone/>
              <a:defRPr sz="4724"/>
            </a:lvl4pPr>
            <a:lvl5pPr marL="4319991" indent="0">
              <a:buNone/>
              <a:defRPr sz="4724"/>
            </a:lvl5pPr>
            <a:lvl6pPr marL="5399989" indent="0">
              <a:buNone/>
              <a:defRPr sz="4724"/>
            </a:lvl6pPr>
            <a:lvl7pPr marL="6479987" indent="0">
              <a:buNone/>
              <a:defRPr sz="4724"/>
            </a:lvl7pPr>
            <a:lvl8pPr marL="7559985" indent="0">
              <a:buNone/>
              <a:defRPr sz="4724"/>
            </a:lvl8pPr>
            <a:lvl9pPr marL="8639983" indent="0">
              <a:buNone/>
              <a:defRPr sz="4724"/>
            </a:lvl9pPr>
          </a:lstStyle>
          <a:p>
            <a:r>
              <a:rPr lang="sv-SE" dirty="0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7781" y="9072087"/>
            <a:ext cx="6966409" cy="16807162"/>
          </a:xfrm>
        </p:spPr>
        <p:txBody>
          <a:bodyPr/>
          <a:lstStyle>
            <a:lvl1pPr marL="0" indent="0">
              <a:buNone/>
              <a:defRPr sz="3780"/>
            </a:lvl1pPr>
            <a:lvl2pPr marL="1079998" indent="0">
              <a:buNone/>
              <a:defRPr sz="3307"/>
            </a:lvl2pPr>
            <a:lvl3pPr marL="2159996" indent="0">
              <a:buNone/>
              <a:defRPr sz="2835"/>
            </a:lvl3pPr>
            <a:lvl4pPr marL="3239994" indent="0">
              <a:buNone/>
              <a:defRPr sz="2362"/>
            </a:lvl4pPr>
            <a:lvl5pPr marL="4319991" indent="0">
              <a:buNone/>
              <a:defRPr sz="2362"/>
            </a:lvl5pPr>
            <a:lvl6pPr marL="5399989" indent="0">
              <a:buNone/>
              <a:defRPr sz="2362"/>
            </a:lvl6pPr>
            <a:lvl7pPr marL="6479987" indent="0">
              <a:buNone/>
              <a:defRPr sz="2362"/>
            </a:lvl7pPr>
            <a:lvl8pPr marL="7559985" indent="0">
              <a:buNone/>
              <a:defRPr sz="2362"/>
            </a:lvl8pPr>
            <a:lvl9pPr marL="8639983" indent="0">
              <a:buNone/>
              <a:defRPr sz="2362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97571-922A-2D43-80F9-90F83F171A62}" type="datetimeFigureOut">
              <a:rPr lang="sv-SE" smtClean="0"/>
              <a:t>2021-09-29</a:t>
            </a:fld>
            <a:endParaRPr lang="sv-S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2B7CE-111F-7244-A612-3D53CDCEFEC3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51211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968" y="1610022"/>
            <a:ext cx="18629590" cy="5845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968" y="8050077"/>
            <a:ext cx="18629590" cy="1918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84967" y="28028274"/>
            <a:ext cx="4859893" cy="16100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97571-922A-2D43-80F9-90F83F171A62}" type="datetimeFigureOut">
              <a:rPr lang="sv-SE" smtClean="0"/>
              <a:t>2021-09-29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54843" y="28028274"/>
            <a:ext cx="7289840" cy="16100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254665" y="28028274"/>
            <a:ext cx="4859893" cy="16100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42B7CE-111F-7244-A612-3D53CDCEFEC3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82713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159996" rtl="0" eaLnBrk="1" latinLnBrk="0" hangingPunct="1">
        <a:lnSpc>
          <a:spcPct val="90000"/>
        </a:lnSpc>
        <a:spcBef>
          <a:spcPct val="0"/>
        </a:spcBef>
        <a:buNone/>
        <a:defRPr sz="1039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9999" indent="-539999" algn="l" defTabSz="2159996" rtl="0" eaLnBrk="1" latinLnBrk="0" hangingPunct="1">
        <a:lnSpc>
          <a:spcPct val="90000"/>
        </a:lnSpc>
        <a:spcBef>
          <a:spcPts val="2362"/>
        </a:spcBef>
        <a:buFont typeface="Arial" panose="020B0604020202020204" pitchFamily="34" charset="0"/>
        <a:buChar char="•"/>
        <a:defRPr sz="6614" kern="1200">
          <a:solidFill>
            <a:schemeClr val="tx1"/>
          </a:solidFill>
          <a:latin typeface="+mn-lt"/>
          <a:ea typeface="+mn-ea"/>
          <a:cs typeface="+mn-cs"/>
        </a:defRPr>
      </a:lvl1pPr>
      <a:lvl2pPr marL="1619997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699995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724" kern="1200">
          <a:solidFill>
            <a:schemeClr val="tx1"/>
          </a:solidFill>
          <a:latin typeface="+mn-lt"/>
          <a:ea typeface="+mn-ea"/>
          <a:cs typeface="+mn-cs"/>
        </a:defRPr>
      </a:lvl3pPr>
      <a:lvl4pPr marL="3779992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4pPr>
      <a:lvl5pPr marL="4859990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5pPr>
      <a:lvl6pPr marL="5939988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6pPr>
      <a:lvl7pPr marL="7019986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7pPr>
      <a:lvl8pPr marL="8099984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8pPr>
      <a:lvl9pPr marL="9179982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1pPr>
      <a:lvl2pPr marL="1079998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2pPr>
      <a:lvl3pPr marL="2159996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3pPr>
      <a:lvl4pPr marL="3239994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4pPr>
      <a:lvl5pPr marL="4319991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5pPr>
      <a:lvl6pPr marL="5399989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6pPr>
      <a:lvl7pPr marL="6479987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7pPr>
      <a:lvl8pPr marL="7559985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8pPr>
      <a:lvl9pPr marL="8639983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hdphoto" Target="../media/hdphoto2.wdp"/><Relationship Id="rId18" Type="http://schemas.openxmlformats.org/officeDocument/2006/relationships/image" Target="../media/image14.png"/><Relationship Id="rId3" Type="http://schemas.openxmlformats.org/officeDocument/2006/relationships/image" Target="../media/image1.jpg"/><Relationship Id="rId7" Type="http://schemas.openxmlformats.org/officeDocument/2006/relationships/image" Target="../media/image5.svg"/><Relationship Id="rId12" Type="http://schemas.openxmlformats.org/officeDocument/2006/relationships/image" Target="../media/image9.png"/><Relationship Id="rId1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emf"/><Relationship Id="rId15" Type="http://schemas.openxmlformats.org/officeDocument/2006/relationships/image" Target="../media/image11.png"/><Relationship Id="rId10" Type="http://schemas.microsoft.com/office/2007/relationships/hdphoto" Target="../media/hdphoto1.wdp"/><Relationship Id="rId4" Type="http://schemas.openxmlformats.org/officeDocument/2006/relationships/image" Target="../media/image2.emf"/><Relationship Id="rId9" Type="http://schemas.openxmlformats.org/officeDocument/2006/relationships/image" Target="../media/image7.png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En bild som visar däggdjur, nära, elefant, koffert&#10;&#10;Automatiskt genererad beskrivning">
            <a:extLst>
              <a:ext uri="{FF2B5EF4-FFF2-40B4-BE49-F238E27FC236}">
                <a16:creationId xmlns:a16="http://schemas.microsoft.com/office/drawing/2014/main" id="{22F1C504-8B80-6C45-80C0-5857FA319A8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185159" y="5626586"/>
            <a:ext cx="24016371" cy="21588706"/>
          </a:xfrm>
          <a:prstGeom prst="rect">
            <a:avLst/>
          </a:prstGeom>
        </p:spPr>
      </p:pic>
      <p:sp>
        <p:nvSpPr>
          <p:cNvPr id="67" name="Rektangel 66">
            <a:extLst>
              <a:ext uri="{FF2B5EF4-FFF2-40B4-BE49-F238E27FC236}">
                <a16:creationId xmlns:a16="http://schemas.microsoft.com/office/drawing/2014/main" id="{9A6C553F-4AB7-F64E-BF99-ACB871FADB1A}"/>
              </a:ext>
            </a:extLst>
          </p:cNvPr>
          <p:cNvSpPr/>
          <p:nvPr/>
        </p:nvSpPr>
        <p:spPr bwMode="auto">
          <a:xfrm>
            <a:off x="395754" y="12673125"/>
            <a:ext cx="20859470" cy="4301996"/>
          </a:xfrm>
          <a:prstGeom prst="rect">
            <a:avLst/>
          </a:prstGeom>
          <a:solidFill>
            <a:srgbClr val="C28842">
              <a:alpha val="13000"/>
            </a:srgbClr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099" tIns="38050" rIns="76099" bIns="38050" numCol="1" rtlCol="0" anchor="t" anchorCtr="0" compatLnSpc="1">
            <a:prstTxWarp prst="textNoShape">
              <a:avLst/>
            </a:prstTxWarp>
          </a:bodyPr>
          <a:lstStyle/>
          <a:p>
            <a:pPr defTabSz="78870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4000" b="1" dirty="0">
                <a:latin typeface="Arial" panose="020B0604020202020204" pitchFamily="34" charset="0"/>
                <a:ea typeface="ヒラギノ角ゴ Pro W3" pitchFamily="48" charset="-128"/>
                <a:cs typeface="Arial" panose="020B0604020202020204" pitchFamily="34" charset="0"/>
              </a:rPr>
              <a:t>DEMOGRAPHICS</a:t>
            </a:r>
          </a:p>
          <a:p>
            <a:pPr defTabSz="788708" eaLnBrk="0" fontAlgn="base" hangingPunct="0">
              <a:spcBef>
                <a:spcPct val="0"/>
              </a:spcBef>
              <a:spcAft>
                <a:spcPct val="0"/>
              </a:spcAft>
            </a:pPr>
            <a:endParaRPr lang="sv-SE" sz="4993" b="1" dirty="0">
              <a:latin typeface="Arial" charset="0"/>
              <a:ea typeface="ヒラギノ角ゴ Pro W3" pitchFamily="48" charset="-128"/>
            </a:endParaRPr>
          </a:p>
          <a:p>
            <a:pPr defTabSz="78870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4993" b="1" dirty="0">
                <a:latin typeface="Arial" charset="0"/>
                <a:ea typeface="ヒラギノ角ゴ Pro W3" pitchFamily="48" charset="-128"/>
              </a:rPr>
              <a:t>	</a:t>
            </a:r>
            <a:endParaRPr lang="sv-SE" sz="4993" b="1" dirty="0">
              <a:latin typeface="Calibri" panose="020F0502020204030204" pitchFamily="34" charset="0"/>
              <a:ea typeface="ヒラギノ角ゴ Pro W3" pitchFamily="48" charset="-128"/>
              <a:cs typeface="Calibri" panose="020F0502020204030204" pitchFamily="34" charset="0"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F67F773-247F-6D49-A9C2-4B1C18439B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875" y="28843002"/>
            <a:ext cx="5900667" cy="1149585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FDC18170-099B-3A47-A070-B0A0967BF571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25000"/>
          </a:blip>
          <a:stretch>
            <a:fillRect/>
          </a:stretch>
        </p:blipFill>
        <p:spPr>
          <a:xfrm>
            <a:off x="7098261" y="28806780"/>
            <a:ext cx="1744036" cy="1338828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852E45D4-F0EA-C04A-AFEB-DCFAB5A0640A}"/>
              </a:ext>
            </a:extLst>
          </p:cNvPr>
          <p:cNvSpPr/>
          <p:nvPr/>
        </p:nvSpPr>
        <p:spPr>
          <a:xfrm>
            <a:off x="10599686" y="4797852"/>
            <a:ext cx="10655537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450215" algn="l"/>
                <a:tab pos="900430" algn="l"/>
                <a:tab pos="1350645" algn="l"/>
                <a:tab pos="1800860" algn="l"/>
                <a:tab pos="2251075" algn="l"/>
                <a:tab pos="2701290" algn="l"/>
                <a:tab pos="3151505" algn="l"/>
                <a:tab pos="3601720" algn="l"/>
                <a:tab pos="4051935" algn="l"/>
                <a:tab pos="4502150" algn="l"/>
                <a:tab pos="4952365" algn="l"/>
                <a:tab pos="5402580" algn="l"/>
                <a:tab pos="5798820" algn="l"/>
              </a:tabLst>
            </a:pPr>
            <a:r>
              <a:rPr lang="en-GB" sz="5000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Diagnostics and treatment of </a:t>
            </a:r>
            <a:r>
              <a:rPr lang="en-GB" sz="5000" b="1" kern="1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Mycosis fungoides and Sézary syndrome in West Sweden </a:t>
            </a:r>
            <a:r>
              <a:rPr lang="en-GB" sz="5000" kern="1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- </a:t>
            </a:r>
            <a:r>
              <a:rPr lang="en-GB" sz="4500" kern="1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a retrospective register-based study of 82 patients</a:t>
            </a:r>
            <a:endParaRPr lang="sv-SE" sz="450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Helvetica Neue" panose="02000503000000020004" pitchFamily="2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5D6F26B6-70BE-C64F-AC89-967740F18D5B}"/>
              </a:ext>
            </a:extLst>
          </p:cNvPr>
          <p:cNvSpPr/>
          <p:nvPr/>
        </p:nvSpPr>
        <p:spPr>
          <a:xfrm>
            <a:off x="10653902" y="8676505"/>
            <a:ext cx="1079770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Karolina Wojewoda</a:t>
            </a:r>
            <a:r>
              <a:rPr lang="en-US" sz="2800" baseline="300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1,2 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Amra Osmancevic </a:t>
            </a:r>
            <a:r>
              <a:rPr lang="en-US" sz="2800" baseline="300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1,2</a:t>
            </a:r>
            <a:endParaRPr lang="sv-SE" sz="2800" baseline="300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Helvetica Neue" panose="02000503000000020004" pitchFamily="2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n-US" sz="2800" baseline="300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1 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Region Västra Götaland, Sahlgrenska University Hospital, Department of Dermatology and Venereology, Gothenburg, Sweden</a:t>
            </a:r>
            <a:endParaRPr lang="sv-SE" sz="28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Helvetica Neue" panose="02000503000000020004" pitchFamily="2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n-US" sz="2800" baseline="300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2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Department of Dermatology and Venereology, Institute of Clinical Sciences, Sahlgrenska Academy, University of Gothenburg, Gothenburg, Sweden  </a:t>
            </a:r>
            <a:endParaRPr lang="sv-SE" sz="280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Helvetica Neue" panose="02000503000000020004" pitchFamily="2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5" name="Rektangel med rundade hörn 14">
            <a:extLst>
              <a:ext uri="{FF2B5EF4-FFF2-40B4-BE49-F238E27FC236}">
                <a16:creationId xmlns:a16="http://schemas.microsoft.com/office/drawing/2014/main" id="{A2C904EE-E399-2643-83CA-B0166A751B89}"/>
              </a:ext>
            </a:extLst>
          </p:cNvPr>
          <p:cNvSpPr/>
          <p:nvPr/>
        </p:nvSpPr>
        <p:spPr>
          <a:xfrm>
            <a:off x="221777" y="4852861"/>
            <a:ext cx="9850422" cy="2506902"/>
          </a:xfrm>
          <a:prstGeom prst="round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sv-SE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</a:p>
          <a:p>
            <a:r>
              <a:rPr lang="en-GB" altLang="sv-SE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clinical aspects and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variety of treatment options </a:t>
            </a:r>
            <a:r>
              <a:rPr lang="en-GB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Mycosis fungoides (MF) and Sézary syndrome (SS) </a:t>
            </a:r>
            <a:r>
              <a:rPr lang="en-GB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vary greatly depending on the stage of disease. </a:t>
            </a:r>
          </a:p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Few studies have been performed on this topic in Sweden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v-SE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ktangel med rundade hörn 18">
            <a:extLst>
              <a:ext uri="{FF2B5EF4-FFF2-40B4-BE49-F238E27FC236}">
                <a16:creationId xmlns:a16="http://schemas.microsoft.com/office/drawing/2014/main" id="{A0B69F87-BF28-524F-96FD-03BB6FDE9EC6}"/>
              </a:ext>
            </a:extLst>
          </p:cNvPr>
          <p:cNvSpPr/>
          <p:nvPr/>
        </p:nvSpPr>
        <p:spPr>
          <a:xfrm>
            <a:off x="196859" y="7659637"/>
            <a:ext cx="9875340" cy="1830049"/>
          </a:xfrm>
          <a:prstGeom prst="round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sv-SE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AIM</a:t>
            </a:r>
          </a:p>
          <a:p>
            <a:r>
              <a:rPr lang="en-GB" altLang="sv-SE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retrospectively describe patient characteristics, diagnostic outcomes, treatments modalities and response in MF and SS.</a:t>
            </a:r>
            <a:endParaRPr lang="sv-SE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v-SE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ktangel med rundade hörn 19">
            <a:extLst>
              <a:ext uri="{FF2B5EF4-FFF2-40B4-BE49-F238E27FC236}">
                <a16:creationId xmlns:a16="http://schemas.microsoft.com/office/drawing/2014/main" id="{C0A39D58-F492-2248-8505-87211330730A}"/>
              </a:ext>
            </a:extLst>
          </p:cNvPr>
          <p:cNvSpPr/>
          <p:nvPr/>
        </p:nvSpPr>
        <p:spPr>
          <a:xfrm>
            <a:off x="156577" y="9727748"/>
            <a:ext cx="9915622" cy="2528153"/>
          </a:xfrm>
          <a:prstGeom prst="round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sv-SE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</a:t>
            </a:r>
          </a:p>
          <a:p>
            <a:r>
              <a:rPr lang="en-GB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is a study based on the data collected in the Primary Cutaneous Lymphoma quality register at the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Dermatology and Venerology at Sahlgrenska University Hospital between 1997-2021</a:t>
            </a:r>
            <a:r>
              <a:rPr lang="en-GB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sv-SE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AE7453F7-DBDE-7645-8912-EC3A79D2A6CE}"/>
              </a:ext>
            </a:extLst>
          </p:cNvPr>
          <p:cNvSpPr/>
          <p:nvPr/>
        </p:nvSpPr>
        <p:spPr bwMode="auto">
          <a:xfrm>
            <a:off x="304992" y="25132194"/>
            <a:ext cx="20950232" cy="3029023"/>
          </a:xfrm>
          <a:prstGeom prst="rect">
            <a:avLst/>
          </a:prstGeom>
          <a:solidFill>
            <a:srgbClr val="663D01">
              <a:alpha val="44000"/>
            </a:srgbClr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099" tIns="38050" rIns="76099" bIns="38050" numCol="1" rtlCol="0" anchor="t" anchorCtr="0" compatLnSpc="1">
            <a:prstTxWarp prst="textNoShape">
              <a:avLst/>
            </a:prstTxWarp>
          </a:bodyPr>
          <a:lstStyle/>
          <a:p>
            <a:pPr defTabSz="78870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4000" b="1" dirty="0">
                <a:latin typeface="Arial" panose="020B0604020202020204" pitchFamily="34" charset="0"/>
                <a:ea typeface="ヒラギノ角ゴ Pro W3" pitchFamily="48" charset="-128"/>
                <a:cs typeface="Arial" panose="020B0604020202020204" pitchFamily="34" charset="0"/>
              </a:rPr>
              <a:t>CONCLUSION</a:t>
            </a: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BB5E8621-3FD9-0F4B-9DDD-19AA19C22F04}"/>
              </a:ext>
            </a:extLst>
          </p:cNvPr>
          <p:cNvSpPr/>
          <p:nvPr/>
        </p:nvSpPr>
        <p:spPr bwMode="auto">
          <a:xfrm>
            <a:off x="304991" y="17257524"/>
            <a:ext cx="20950232" cy="4112468"/>
          </a:xfrm>
          <a:prstGeom prst="rect">
            <a:avLst/>
          </a:prstGeom>
          <a:solidFill>
            <a:srgbClr val="A96E02">
              <a:alpha val="46000"/>
            </a:srgbClr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099" tIns="38050" rIns="76099" bIns="38050" numCol="1" rtlCol="0" anchor="t" anchorCtr="0" compatLnSpc="1">
            <a:prstTxWarp prst="textNoShape">
              <a:avLst/>
            </a:prstTxWarp>
          </a:bodyPr>
          <a:lstStyle/>
          <a:p>
            <a:pPr defTabSz="78870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4000" b="1" dirty="0">
                <a:latin typeface="Arial" panose="020B0604020202020204" pitchFamily="34" charset="0"/>
                <a:ea typeface="ヒラギノ角ゴ Pro W3" pitchFamily="48" charset="-128"/>
                <a:cs typeface="Arial" panose="020B0604020202020204" pitchFamily="34" charset="0"/>
              </a:rPr>
              <a:t>COMORBIDITIES</a:t>
            </a:r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4273B45B-287A-EF46-8254-EF31C0584CE2}"/>
              </a:ext>
            </a:extLst>
          </p:cNvPr>
          <p:cNvSpPr/>
          <p:nvPr/>
        </p:nvSpPr>
        <p:spPr bwMode="auto">
          <a:xfrm>
            <a:off x="304990" y="21653360"/>
            <a:ext cx="20950233" cy="3244351"/>
          </a:xfrm>
          <a:prstGeom prst="rect">
            <a:avLst/>
          </a:prstGeom>
          <a:solidFill>
            <a:srgbClr val="C28842">
              <a:alpha val="39000"/>
            </a:srgbClr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099" tIns="38050" rIns="76099" bIns="38050" numCol="1" rtlCol="0" anchor="t" anchorCtr="0" compatLnSpc="1">
            <a:prstTxWarp prst="textNoShape">
              <a:avLst/>
            </a:prstTxWarp>
          </a:bodyPr>
          <a:lstStyle/>
          <a:p>
            <a:pPr defTabSz="78870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4000" b="1" dirty="0">
                <a:latin typeface="Arial" panose="020B0604020202020204" pitchFamily="34" charset="0"/>
                <a:ea typeface="ヒラギノ角ゴ Pro W3" pitchFamily="48" charset="-128"/>
                <a:cs typeface="Arial" panose="020B0604020202020204" pitchFamily="34" charset="0"/>
              </a:rPr>
              <a:t>TREATMENTS</a:t>
            </a:r>
          </a:p>
        </p:txBody>
      </p:sp>
      <p:cxnSp>
        <p:nvCxnSpPr>
          <p:cNvPr id="27" name="Rak 26">
            <a:extLst>
              <a:ext uri="{FF2B5EF4-FFF2-40B4-BE49-F238E27FC236}">
                <a16:creationId xmlns:a16="http://schemas.microsoft.com/office/drawing/2014/main" id="{D3596E16-6945-B944-AC19-1961F9933659}"/>
              </a:ext>
            </a:extLst>
          </p:cNvPr>
          <p:cNvCxnSpPr>
            <a:cxnSpLocks/>
          </p:cNvCxnSpPr>
          <p:nvPr/>
        </p:nvCxnSpPr>
        <p:spPr>
          <a:xfrm flipV="1">
            <a:off x="11008890" y="28429124"/>
            <a:ext cx="10590635" cy="88726"/>
          </a:xfrm>
          <a:prstGeom prst="line">
            <a:avLst/>
          </a:prstGeom>
          <a:ln w="22225">
            <a:solidFill>
              <a:srgbClr val="715600">
                <a:alpha val="2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Bild 35" descr="Statistik kontur">
            <a:extLst>
              <a:ext uri="{FF2B5EF4-FFF2-40B4-BE49-F238E27FC236}">
                <a16:creationId xmlns:a16="http://schemas.microsoft.com/office/drawing/2014/main" id="{C62D8B7E-93E8-FA44-AF11-36C77759F201}"/>
              </a:ext>
            </a:extLst>
          </p:cNvPr>
          <p:cNvGrpSpPr/>
          <p:nvPr/>
        </p:nvGrpSpPr>
        <p:grpSpPr>
          <a:xfrm>
            <a:off x="18255446" y="19973906"/>
            <a:ext cx="976667" cy="878391"/>
            <a:chOff x="7979707" y="13229019"/>
            <a:chExt cx="976667" cy="878391"/>
          </a:xfrm>
          <a:solidFill>
            <a:schemeClr val="tx1"/>
          </a:solidFill>
        </p:grpSpPr>
        <p:sp>
          <p:nvSpPr>
            <p:cNvPr id="49" name="Frihandsfigur 48">
              <a:extLst>
                <a:ext uri="{FF2B5EF4-FFF2-40B4-BE49-F238E27FC236}">
                  <a16:creationId xmlns:a16="http://schemas.microsoft.com/office/drawing/2014/main" id="{FA4A0013-35B2-E54F-966B-DB402D826FBC}"/>
                </a:ext>
              </a:extLst>
            </p:cNvPr>
            <p:cNvSpPr/>
            <p:nvPr/>
          </p:nvSpPr>
          <p:spPr>
            <a:xfrm>
              <a:off x="7979707" y="13229019"/>
              <a:ext cx="976667" cy="878391"/>
            </a:xfrm>
            <a:custGeom>
              <a:avLst/>
              <a:gdLst>
                <a:gd name="connsiteX0" fmla="*/ 947930 w 976667"/>
                <a:gd name="connsiteY0" fmla="*/ 0 h 878391"/>
                <a:gd name="connsiteX1" fmla="*/ 947930 w 976667"/>
                <a:gd name="connsiteY1" fmla="*/ 852556 h 878391"/>
                <a:gd name="connsiteX2" fmla="*/ 0 w 976667"/>
                <a:gd name="connsiteY2" fmla="*/ 852556 h 878391"/>
                <a:gd name="connsiteX3" fmla="*/ 0 w 976667"/>
                <a:gd name="connsiteY3" fmla="*/ 878391 h 878391"/>
                <a:gd name="connsiteX4" fmla="*/ 976668 w 976667"/>
                <a:gd name="connsiteY4" fmla="*/ 878391 h 878391"/>
                <a:gd name="connsiteX5" fmla="*/ 976668 w 976667"/>
                <a:gd name="connsiteY5" fmla="*/ 0 h 878391"/>
                <a:gd name="connsiteX6" fmla="*/ 947930 w 976667"/>
                <a:gd name="connsiteY6" fmla="*/ 0 h 878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6667" h="878391">
                  <a:moveTo>
                    <a:pt x="947930" y="0"/>
                  </a:moveTo>
                  <a:lnTo>
                    <a:pt x="947930" y="852556"/>
                  </a:lnTo>
                  <a:lnTo>
                    <a:pt x="0" y="852556"/>
                  </a:lnTo>
                  <a:lnTo>
                    <a:pt x="0" y="878391"/>
                  </a:lnTo>
                  <a:lnTo>
                    <a:pt x="976668" y="878391"/>
                  </a:lnTo>
                  <a:lnTo>
                    <a:pt x="976668" y="0"/>
                  </a:lnTo>
                  <a:lnTo>
                    <a:pt x="947930" y="0"/>
                  </a:lnTo>
                  <a:close/>
                </a:path>
              </a:pathLst>
            </a:custGeom>
            <a:grpFill/>
            <a:ln w="14288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50" name="Frihandsfigur 49">
              <a:extLst>
                <a:ext uri="{FF2B5EF4-FFF2-40B4-BE49-F238E27FC236}">
                  <a16:creationId xmlns:a16="http://schemas.microsoft.com/office/drawing/2014/main" id="{8831A3E7-ECA4-EB41-90CA-1B8443CA460A}"/>
                </a:ext>
              </a:extLst>
            </p:cNvPr>
            <p:cNvSpPr/>
            <p:nvPr/>
          </p:nvSpPr>
          <p:spPr>
            <a:xfrm>
              <a:off x="8079859" y="13267973"/>
              <a:ext cx="726713" cy="707928"/>
            </a:xfrm>
            <a:custGeom>
              <a:avLst/>
              <a:gdLst>
                <a:gd name="connsiteX0" fmla="*/ 57474 w 726713"/>
                <a:gd name="connsiteY0" fmla="*/ 103139 h 707928"/>
                <a:gd name="connsiteX1" fmla="*/ 61469 w 726713"/>
                <a:gd name="connsiteY1" fmla="*/ 102778 h 707928"/>
                <a:gd name="connsiteX2" fmla="*/ 165485 w 726713"/>
                <a:gd name="connsiteY2" fmla="*/ 372935 h 707928"/>
                <a:gd name="connsiteX3" fmla="*/ 156411 w 726713"/>
                <a:gd name="connsiteY3" fmla="*/ 445421 h 707928"/>
                <a:gd name="connsiteX4" fmla="*/ 237042 w 726713"/>
                <a:gd name="connsiteY4" fmla="*/ 453579 h 707928"/>
                <a:gd name="connsiteX5" fmla="*/ 258639 w 726713"/>
                <a:gd name="connsiteY5" fmla="*/ 413160 h 707928"/>
                <a:gd name="connsiteX6" fmla="*/ 257575 w 726713"/>
                <a:gd name="connsiteY6" fmla="*/ 403678 h 707928"/>
                <a:gd name="connsiteX7" fmla="*/ 477865 w 726713"/>
                <a:gd name="connsiteY7" fmla="*/ 252789 h 707928"/>
                <a:gd name="connsiteX8" fmla="*/ 501717 w 726713"/>
                <a:gd name="connsiteY8" fmla="*/ 258046 h 707928"/>
                <a:gd name="connsiteX9" fmla="*/ 626439 w 726713"/>
                <a:gd name="connsiteY9" fmla="*/ 604610 h 707928"/>
                <a:gd name="connsiteX10" fmla="*/ 611787 w 726713"/>
                <a:gd name="connsiteY10" fmla="*/ 684107 h 707928"/>
                <a:gd name="connsiteX11" fmla="*/ 700216 w 726713"/>
                <a:gd name="connsiteY11" fmla="*/ 697279 h 707928"/>
                <a:gd name="connsiteX12" fmla="*/ 714868 w 726713"/>
                <a:gd name="connsiteY12" fmla="*/ 617782 h 707928"/>
                <a:gd name="connsiteX13" fmla="*/ 653079 w 726713"/>
                <a:gd name="connsiteY13" fmla="*/ 594716 h 707928"/>
                <a:gd name="connsiteX14" fmla="*/ 529708 w 726713"/>
                <a:gd name="connsiteY14" fmla="*/ 251923 h 707928"/>
                <a:gd name="connsiteX15" fmla="*/ 553264 w 726713"/>
                <a:gd name="connsiteY15" fmla="*/ 182235 h 707928"/>
                <a:gd name="connsiteX16" fmla="*/ 475745 w 726713"/>
                <a:gd name="connsiteY16" fmla="*/ 161058 h 707928"/>
                <a:gd name="connsiteX17" fmla="*/ 452189 w 726713"/>
                <a:gd name="connsiteY17" fmla="*/ 230746 h 707928"/>
                <a:gd name="connsiteX18" fmla="*/ 455492 w 726713"/>
                <a:gd name="connsiteY18" fmla="*/ 235634 h 707928"/>
                <a:gd name="connsiteX19" fmla="*/ 244830 w 726713"/>
                <a:gd name="connsiteY19" fmla="*/ 379923 h 707928"/>
                <a:gd name="connsiteX20" fmla="*/ 201163 w 726713"/>
                <a:gd name="connsiteY20" fmla="*/ 361490 h 707928"/>
                <a:gd name="connsiteX21" fmla="*/ 191823 w 726713"/>
                <a:gd name="connsiteY21" fmla="*/ 362329 h 707928"/>
                <a:gd name="connsiteX22" fmla="*/ 88784 w 726713"/>
                <a:gd name="connsiteY22" fmla="*/ 94717 h 707928"/>
                <a:gd name="connsiteX23" fmla="*/ 105360 w 726713"/>
                <a:gd name="connsiteY23" fmla="*/ 23330 h 707928"/>
                <a:gd name="connsiteX24" fmla="*/ 25950 w 726713"/>
                <a:gd name="connsiteY24" fmla="*/ 8428 h 707928"/>
                <a:gd name="connsiteX25" fmla="*/ 9376 w 726713"/>
                <a:gd name="connsiteY25" fmla="*/ 79815 h 707928"/>
                <a:gd name="connsiteX26" fmla="*/ 57474 w 726713"/>
                <a:gd name="connsiteY26" fmla="*/ 103139 h 707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726713" h="707928">
                  <a:moveTo>
                    <a:pt x="57474" y="103139"/>
                  </a:moveTo>
                  <a:cubicBezTo>
                    <a:pt x="58911" y="103139"/>
                    <a:pt x="60118" y="102868"/>
                    <a:pt x="61469" y="102778"/>
                  </a:cubicBezTo>
                  <a:lnTo>
                    <a:pt x="165485" y="372935"/>
                  </a:lnTo>
                  <a:cubicBezTo>
                    <a:pt x="140713" y="390699"/>
                    <a:pt x="136651" y="423153"/>
                    <a:pt x="156411" y="445421"/>
                  </a:cubicBezTo>
                  <a:cubicBezTo>
                    <a:pt x="176171" y="467691"/>
                    <a:pt x="212270" y="471343"/>
                    <a:pt x="237042" y="453579"/>
                  </a:cubicBezTo>
                  <a:cubicBezTo>
                    <a:pt x="250720" y="443770"/>
                    <a:pt x="258672" y="428888"/>
                    <a:pt x="258639" y="413160"/>
                  </a:cubicBezTo>
                  <a:cubicBezTo>
                    <a:pt x="258607" y="409977"/>
                    <a:pt x="258251" y="406803"/>
                    <a:pt x="257575" y="403678"/>
                  </a:cubicBezTo>
                  <a:lnTo>
                    <a:pt x="477865" y="252789"/>
                  </a:lnTo>
                  <a:cubicBezTo>
                    <a:pt x="485298" y="256076"/>
                    <a:pt x="493436" y="257871"/>
                    <a:pt x="501717" y="258046"/>
                  </a:cubicBezTo>
                  <a:lnTo>
                    <a:pt x="626439" y="604610"/>
                  </a:lnTo>
                  <a:cubicBezTo>
                    <a:pt x="597974" y="622925"/>
                    <a:pt x="591413" y="658518"/>
                    <a:pt x="611787" y="684107"/>
                  </a:cubicBezTo>
                  <a:cubicBezTo>
                    <a:pt x="632159" y="709697"/>
                    <a:pt x="671750" y="715595"/>
                    <a:pt x="700216" y="697279"/>
                  </a:cubicBezTo>
                  <a:cubicBezTo>
                    <a:pt x="728681" y="678965"/>
                    <a:pt x="735240" y="643372"/>
                    <a:pt x="714868" y="617782"/>
                  </a:cubicBezTo>
                  <a:cubicBezTo>
                    <a:pt x="700831" y="600151"/>
                    <a:pt x="676879" y="591210"/>
                    <a:pt x="653079" y="594716"/>
                  </a:cubicBezTo>
                  <a:lnTo>
                    <a:pt x="529708" y="251923"/>
                  </a:lnTo>
                  <a:cubicBezTo>
                    <a:pt x="557619" y="238527"/>
                    <a:pt x="568164" y="207327"/>
                    <a:pt x="553264" y="182235"/>
                  </a:cubicBezTo>
                  <a:cubicBezTo>
                    <a:pt x="538362" y="157144"/>
                    <a:pt x="503657" y="147662"/>
                    <a:pt x="475745" y="161058"/>
                  </a:cubicBezTo>
                  <a:cubicBezTo>
                    <a:pt x="447834" y="174454"/>
                    <a:pt x="437288" y="205655"/>
                    <a:pt x="452189" y="230746"/>
                  </a:cubicBezTo>
                  <a:cubicBezTo>
                    <a:pt x="453189" y="232429"/>
                    <a:pt x="454291" y="234061"/>
                    <a:pt x="455492" y="235634"/>
                  </a:cubicBezTo>
                  <a:lnTo>
                    <a:pt x="244830" y="379923"/>
                  </a:lnTo>
                  <a:cubicBezTo>
                    <a:pt x="234020" y="368278"/>
                    <a:pt x="218033" y="361530"/>
                    <a:pt x="201163" y="361490"/>
                  </a:cubicBezTo>
                  <a:cubicBezTo>
                    <a:pt x="198029" y="361545"/>
                    <a:pt x="194907" y="361826"/>
                    <a:pt x="191823" y="362329"/>
                  </a:cubicBezTo>
                  <a:lnTo>
                    <a:pt x="88784" y="94717"/>
                  </a:lnTo>
                  <a:cubicBezTo>
                    <a:pt x="115289" y="79119"/>
                    <a:pt x="122710" y="47157"/>
                    <a:pt x="105360" y="23330"/>
                  </a:cubicBezTo>
                  <a:cubicBezTo>
                    <a:pt x="88008" y="-499"/>
                    <a:pt x="52456" y="-7170"/>
                    <a:pt x="25950" y="8428"/>
                  </a:cubicBezTo>
                  <a:cubicBezTo>
                    <a:pt x="-555" y="24027"/>
                    <a:pt x="-7976" y="55988"/>
                    <a:pt x="9376" y="79815"/>
                  </a:cubicBezTo>
                  <a:cubicBezTo>
                    <a:pt x="19994" y="94398"/>
                    <a:pt x="38088" y="103172"/>
                    <a:pt x="57474" y="103139"/>
                  </a:cubicBezTo>
                  <a:close/>
                </a:path>
              </a:pathLst>
            </a:custGeom>
            <a:grpFill/>
            <a:ln w="14288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</p:grpSp>
      <p:sp>
        <p:nvSpPr>
          <p:cNvPr id="37" name="textruta 36">
            <a:extLst>
              <a:ext uri="{FF2B5EF4-FFF2-40B4-BE49-F238E27FC236}">
                <a16:creationId xmlns:a16="http://schemas.microsoft.com/office/drawing/2014/main" id="{64F877BF-E6C4-6A41-8457-AB8299460AC5}"/>
              </a:ext>
            </a:extLst>
          </p:cNvPr>
          <p:cNvSpPr txBox="1"/>
          <p:nvPr/>
        </p:nvSpPr>
        <p:spPr>
          <a:xfrm>
            <a:off x="5047632" y="14374265"/>
            <a:ext cx="3302508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b="1" dirty="0">
                <a:latin typeface="Arial" panose="020B0604020202020204" pitchFamily="34" charset="0"/>
                <a:cs typeface="Arial" panose="020B0604020202020204" pitchFamily="34" charset="0"/>
              </a:rPr>
              <a:t>AGE -DIAGNOS</a:t>
            </a:r>
          </a:p>
          <a:p>
            <a:pPr algn="ctr"/>
            <a:r>
              <a:rPr lang="sv-S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Median age: </a:t>
            </a:r>
          </a:p>
          <a:p>
            <a:pPr algn="ctr"/>
            <a:r>
              <a:rPr lang="sv-S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55.9 years</a:t>
            </a:r>
          </a:p>
          <a:p>
            <a:pPr algn="ctr"/>
            <a:r>
              <a:rPr lang="sv-S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(8.6– 91.7)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sv-SE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Rektangel 37">
            <a:extLst>
              <a:ext uri="{FF2B5EF4-FFF2-40B4-BE49-F238E27FC236}">
                <a16:creationId xmlns:a16="http://schemas.microsoft.com/office/drawing/2014/main" id="{626A233A-4230-5A4B-9928-E2D18E61B26E}"/>
              </a:ext>
            </a:extLst>
          </p:cNvPr>
          <p:cNvSpPr/>
          <p:nvPr/>
        </p:nvSpPr>
        <p:spPr>
          <a:xfrm>
            <a:off x="-2457987" y="196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.</a:t>
            </a:r>
            <a:endParaRPr lang="sv-SE" dirty="0"/>
          </a:p>
        </p:txBody>
      </p:sp>
      <p:pic>
        <p:nvPicPr>
          <p:cNvPr id="41" name="Bild 40" descr="Tandkräm med hel fyllning">
            <a:extLst>
              <a:ext uri="{FF2B5EF4-FFF2-40B4-BE49-F238E27FC236}">
                <a16:creationId xmlns:a16="http://schemas.microsoft.com/office/drawing/2014/main" id="{C0D9F1AA-3986-2247-AC53-63621A95921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970279" y="21925325"/>
            <a:ext cx="1042351" cy="1155233"/>
          </a:xfrm>
          <a:prstGeom prst="rect">
            <a:avLst/>
          </a:prstGeom>
        </p:spPr>
      </p:pic>
      <p:pic>
        <p:nvPicPr>
          <p:cNvPr id="45" name="Bildobjekt 44">
            <a:extLst>
              <a:ext uri="{FF2B5EF4-FFF2-40B4-BE49-F238E27FC236}">
                <a16:creationId xmlns:a16="http://schemas.microsoft.com/office/drawing/2014/main" id="{B349ECF2-7067-624D-8FE4-602F9521F8C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V="1">
            <a:off x="15573341" y="21395532"/>
            <a:ext cx="1932258" cy="2046716"/>
          </a:xfrm>
          <a:prstGeom prst="rect">
            <a:avLst/>
          </a:prstGeom>
        </p:spPr>
      </p:pic>
      <p:pic>
        <p:nvPicPr>
          <p:cNvPr id="46" name="Bildobjekt 45">
            <a:extLst>
              <a:ext uri="{FF2B5EF4-FFF2-40B4-BE49-F238E27FC236}">
                <a16:creationId xmlns:a16="http://schemas.microsoft.com/office/drawing/2014/main" id="{DF093CC6-662F-A74D-A080-2678EC73B134}"/>
              </a:ext>
            </a:extLst>
          </p:cNvPr>
          <p:cNvPicPr>
            <a:picLocks noChangeAspect="1"/>
          </p:cNvPicPr>
          <p:nvPr/>
        </p:nvPicPr>
        <p:blipFill>
          <a:blip r:embed="rId9">
            <a:biLevel thresh="7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3333" y1="52064" x2="33333" y2="52064"/>
                        <a14:foregroundMark x1="60556" y1="35321" x2="60556" y2="35321"/>
                        <a14:foregroundMark x1="58889" y1="64450" x2="58889" y2="64450"/>
                      </a14:backgroundRemoval>
                    </a14:imgEffect>
                    <a14:imgEffect>
                      <a14:sharpenSoften amount="-50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6875" y="18335057"/>
            <a:ext cx="4409792" cy="2374558"/>
          </a:xfrm>
          <a:prstGeom prst="rect">
            <a:avLst/>
          </a:prstGeom>
          <a:noFill/>
        </p:spPr>
      </p:pic>
      <p:sp>
        <p:nvSpPr>
          <p:cNvPr id="52" name="textruta 51">
            <a:extLst>
              <a:ext uri="{FF2B5EF4-FFF2-40B4-BE49-F238E27FC236}">
                <a16:creationId xmlns:a16="http://schemas.microsoft.com/office/drawing/2014/main" id="{BB2A6B2B-036A-5844-AAA6-5D03696750E5}"/>
              </a:ext>
            </a:extLst>
          </p:cNvPr>
          <p:cNvSpPr txBox="1"/>
          <p:nvPr/>
        </p:nvSpPr>
        <p:spPr>
          <a:xfrm>
            <a:off x="15718542" y="17752621"/>
            <a:ext cx="5701816" cy="176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b="1" dirty="0">
                <a:latin typeface="Arial" panose="020B0604020202020204" pitchFamily="34" charset="0"/>
                <a:cs typeface="Arial" panose="020B0604020202020204" pitchFamily="34" charset="0"/>
              </a:rPr>
              <a:t>DISEASE PROGRESSION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Overall disease progression: 10 % 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Deceased : 10%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Deaths  due to MF/SS : 3.8 %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textruta 53">
            <a:extLst>
              <a:ext uri="{FF2B5EF4-FFF2-40B4-BE49-F238E27FC236}">
                <a16:creationId xmlns:a16="http://schemas.microsoft.com/office/drawing/2014/main" id="{7B0B29A8-FDF7-2F4C-9076-E715C53A21CA}"/>
              </a:ext>
            </a:extLst>
          </p:cNvPr>
          <p:cNvSpPr txBox="1"/>
          <p:nvPr/>
        </p:nvSpPr>
        <p:spPr>
          <a:xfrm>
            <a:off x="16592634" y="14111162"/>
            <a:ext cx="4397914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b="1" dirty="0">
                <a:latin typeface="Arial" panose="020B0604020202020204" pitchFamily="34" charset="0"/>
                <a:cs typeface="Arial" panose="020B0604020202020204" pitchFamily="34" charset="0"/>
              </a:rPr>
              <a:t>MF SUBTYPES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Folliculotropic (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n=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9)</a:t>
            </a:r>
            <a:endParaRPr lang="sv-S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Syringotropic (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=4)</a:t>
            </a:r>
            <a:endParaRPr lang="sv-S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Hypopigmented (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=1)</a:t>
            </a:r>
            <a:endParaRPr lang="sv-S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Hyperpigmented (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=1)</a:t>
            </a:r>
            <a:endParaRPr lang="sv-S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sv-S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CD30+ transformed (</a:t>
            </a:r>
            <a:r>
              <a:rPr lang="sv-S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sv-S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=4)</a:t>
            </a:r>
          </a:p>
        </p:txBody>
      </p:sp>
      <p:pic>
        <p:nvPicPr>
          <p:cNvPr id="55" name="Bildobjekt 54">
            <a:extLst>
              <a:ext uri="{FF2B5EF4-FFF2-40B4-BE49-F238E27FC236}">
                <a16:creationId xmlns:a16="http://schemas.microsoft.com/office/drawing/2014/main" id="{AAD1C2D7-02A7-EC47-80A5-F18C77EC2930}"/>
              </a:ext>
            </a:extLst>
          </p:cNvPr>
          <p:cNvPicPr>
            <a:picLocks noChangeAspect="1"/>
          </p:cNvPicPr>
          <p:nvPr/>
        </p:nvPicPr>
        <p:blipFill>
          <a:blip r:embed="rId11">
            <a:biLevel thresh="25000"/>
          </a:blip>
          <a:stretch>
            <a:fillRect/>
          </a:stretch>
        </p:blipFill>
        <p:spPr>
          <a:xfrm>
            <a:off x="10078510" y="21851647"/>
            <a:ext cx="1042352" cy="1042352"/>
          </a:xfrm>
          <a:prstGeom prst="rect">
            <a:avLst/>
          </a:prstGeom>
        </p:spPr>
      </p:pic>
      <p:pic>
        <p:nvPicPr>
          <p:cNvPr id="56" name="Bildobjekt 55">
            <a:extLst>
              <a:ext uri="{FF2B5EF4-FFF2-40B4-BE49-F238E27FC236}">
                <a16:creationId xmlns:a16="http://schemas.microsoft.com/office/drawing/2014/main" id="{2066260F-4B52-B64B-87AB-50A45E8C5FED}"/>
              </a:ext>
            </a:extLst>
          </p:cNvPr>
          <p:cNvPicPr>
            <a:picLocks noChangeAspect="1"/>
          </p:cNvPicPr>
          <p:nvPr/>
        </p:nvPicPr>
        <p:blipFill>
          <a:blip r:embed="rId12">
            <a:biLevel thresh="25000"/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-50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314310" y="12602403"/>
            <a:ext cx="1301488" cy="1301488"/>
          </a:xfrm>
          <a:prstGeom prst="rect">
            <a:avLst/>
          </a:prstGeom>
        </p:spPr>
      </p:pic>
      <p:pic>
        <p:nvPicPr>
          <p:cNvPr id="58" name="Bildobjekt 57">
            <a:extLst>
              <a:ext uri="{FF2B5EF4-FFF2-40B4-BE49-F238E27FC236}">
                <a16:creationId xmlns:a16="http://schemas.microsoft.com/office/drawing/2014/main" id="{18C383F5-692E-7F4E-8F3B-823FB7D2E291}"/>
              </a:ext>
            </a:extLst>
          </p:cNvPr>
          <p:cNvPicPr>
            <a:picLocks noChangeAspect="1"/>
          </p:cNvPicPr>
          <p:nvPr/>
        </p:nvPicPr>
        <p:blipFill>
          <a:blip r:embed="rId14">
            <a:biLevel thresh="75000"/>
          </a:blip>
          <a:stretch>
            <a:fillRect/>
          </a:stretch>
        </p:blipFill>
        <p:spPr>
          <a:xfrm>
            <a:off x="10539003" y="12817362"/>
            <a:ext cx="1598575" cy="1409498"/>
          </a:xfrm>
          <a:prstGeom prst="rect">
            <a:avLst/>
          </a:prstGeom>
        </p:spPr>
      </p:pic>
      <p:pic>
        <p:nvPicPr>
          <p:cNvPr id="59" name="Bildobjekt 58">
            <a:extLst>
              <a:ext uri="{FF2B5EF4-FFF2-40B4-BE49-F238E27FC236}">
                <a16:creationId xmlns:a16="http://schemas.microsoft.com/office/drawing/2014/main" id="{E888BB40-8AEF-9245-9B39-D42CAF6FF4E0}"/>
              </a:ext>
            </a:extLst>
          </p:cNvPr>
          <p:cNvPicPr>
            <a:picLocks noChangeAspect="1"/>
          </p:cNvPicPr>
          <p:nvPr/>
        </p:nvPicPr>
        <p:blipFill>
          <a:blip r:embed="rId15">
            <a:biLevel thresh="75000"/>
          </a:blip>
          <a:stretch>
            <a:fillRect/>
          </a:stretch>
        </p:blipFill>
        <p:spPr>
          <a:xfrm>
            <a:off x="9110649" y="12853557"/>
            <a:ext cx="1441343" cy="1287760"/>
          </a:xfrm>
          <a:prstGeom prst="rect">
            <a:avLst/>
          </a:prstGeom>
        </p:spPr>
      </p:pic>
      <p:pic>
        <p:nvPicPr>
          <p:cNvPr id="61" name="Bildobjekt 60">
            <a:extLst>
              <a:ext uri="{FF2B5EF4-FFF2-40B4-BE49-F238E27FC236}">
                <a16:creationId xmlns:a16="http://schemas.microsoft.com/office/drawing/2014/main" id="{76D9948E-075F-EE4A-B019-9D468D3B2B61}"/>
              </a:ext>
            </a:extLst>
          </p:cNvPr>
          <p:cNvPicPr>
            <a:picLocks noChangeAspect="1"/>
          </p:cNvPicPr>
          <p:nvPr/>
        </p:nvPicPr>
        <p:blipFill>
          <a:blip r:embed="rId16">
            <a:biLevel thresh="75000"/>
          </a:blip>
          <a:stretch>
            <a:fillRect/>
          </a:stretch>
        </p:blipFill>
        <p:spPr>
          <a:xfrm>
            <a:off x="13779139" y="12853556"/>
            <a:ext cx="1749457" cy="1179029"/>
          </a:xfrm>
          <a:prstGeom prst="rect">
            <a:avLst/>
          </a:prstGeom>
        </p:spPr>
      </p:pic>
      <p:pic>
        <p:nvPicPr>
          <p:cNvPr id="62" name="Bildobjekt 61">
            <a:extLst>
              <a:ext uri="{FF2B5EF4-FFF2-40B4-BE49-F238E27FC236}">
                <a16:creationId xmlns:a16="http://schemas.microsoft.com/office/drawing/2014/main" id="{2C6EA2B9-88B9-7C44-B475-D622E809C3AB}"/>
              </a:ext>
            </a:extLst>
          </p:cNvPr>
          <p:cNvPicPr>
            <a:picLocks noChangeAspect="1"/>
          </p:cNvPicPr>
          <p:nvPr/>
        </p:nvPicPr>
        <p:blipFill>
          <a:blip r:embed="rId17">
            <a:biLevel thresh="75000"/>
          </a:blip>
          <a:stretch>
            <a:fillRect/>
          </a:stretch>
        </p:blipFill>
        <p:spPr>
          <a:xfrm>
            <a:off x="6122891" y="12962096"/>
            <a:ext cx="1289859" cy="1193375"/>
          </a:xfrm>
          <a:prstGeom prst="rect">
            <a:avLst/>
          </a:prstGeom>
        </p:spPr>
      </p:pic>
      <p:sp>
        <p:nvSpPr>
          <p:cNvPr id="63" name="textruta 62">
            <a:extLst>
              <a:ext uri="{FF2B5EF4-FFF2-40B4-BE49-F238E27FC236}">
                <a16:creationId xmlns:a16="http://schemas.microsoft.com/office/drawing/2014/main" id="{2B11B54C-447F-5B4C-A439-A266E607E4CD}"/>
              </a:ext>
            </a:extLst>
          </p:cNvPr>
          <p:cNvSpPr txBox="1"/>
          <p:nvPr/>
        </p:nvSpPr>
        <p:spPr>
          <a:xfrm>
            <a:off x="12769527" y="14315251"/>
            <a:ext cx="353468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b="1" dirty="0">
                <a:latin typeface="Arial" panose="020B0604020202020204" pitchFamily="34" charset="0"/>
                <a:cs typeface="Arial" panose="020B0604020202020204" pitchFamily="34" charset="0"/>
              </a:rPr>
              <a:t>STAGE</a:t>
            </a:r>
          </a:p>
          <a:p>
            <a:pPr algn="ctr"/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MF</a:t>
            </a:r>
            <a:r>
              <a:rPr lang="en-GB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=70 ; SS</a:t>
            </a:r>
            <a:r>
              <a:rPr lang="en-GB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=12</a:t>
            </a:r>
            <a:endParaRPr lang="en-GB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Early IA-IIA</a:t>
            </a:r>
            <a:r>
              <a:rPr lang="en-GB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=63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Late IIB-IVB</a:t>
            </a:r>
            <a:r>
              <a:rPr lang="en-GB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=18</a:t>
            </a:r>
          </a:p>
        </p:txBody>
      </p:sp>
      <p:sp>
        <p:nvSpPr>
          <p:cNvPr id="65" name="textruta 64">
            <a:extLst>
              <a:ext uri="{FF2B5EF4-FFF2-40B4-BE49-F238E27FC236}">
                <a16:creationId xmlns:a16="http://schemas.microsoft.com/office/drawing/2014/main" id="{55F166B8-8C3A-0443-B1DD-162562FEAF84}"/>
              </a:ext>
            </a:extLst>
          </p:cNvPr>
          <p:cNvSpPr txBox="1"/>
          <p:nvPr/>
        </p:nvSpPr>
        <p:spPr>
          <a:xfrm>
            <a:off x="5047632" y="17812857"/>
            <a:ext cx="5132138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b="1" dirty="0">
                <a:latin typeface="Arial" panose="020B0604020202020204" pitchFamily="34" charset="0"/>
                <a:cs typeface="Arial" panose="020B0604020202020204" pitchFamily="34" charset="0"/>
              </a:rPr>
              <a:t>CARDIOVASCULAR DISEASES</a:t>
            </a:r>
          </a:p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increased risk of:</a:t>
            </a:r>
          </a:p>
          <a:p>
            <a:pPr algn="ctr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sv-S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Overweight (31%)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sv-S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Hypertension (29%)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sv-S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Obesity (18%)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sv-S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Hyperlipidaemia (16%)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sv-S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Diabetes mellitus (15%)</a:t>
            </a:r>
          </a:p>
          <a:p>
            <a:pPr algn="ctr"/>
            <a:endParaRPr lang="en-GB" sz="2500" b="1" dirty="0"/>
          </a:p>
        </p:txBody>
      </p:sp>
      <p:sp>
        <p:nvSpPr>
          <p:cNvPr id="66" name="textruta 65">
            <a:extLst>
              <a:ext uri="{FF2B5EF4-FFF2-40B4-BE49-F238E27FC236}">
                <a16:creationId xmlns:a16="http://schemas.microsoft.com/office/drawing/2014/main" id="{40EA8FBC-E601-194B-9E38-ACBA592FF314}"/>
              </a:ext>
            </a:extLst>
          </p:cNvPr>
          <p:cNvSpPr txBox="1"/>
          <p:nvPr/>
        </p:nvSpPr>
        <p:spPr>
          <a:xfrm>
            <a:off x="10653902" y="17724295"/>
            <a:ext cx="4919439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b="1" dirty="0">
                <a:latin typeface="Arial" panose="020B0604020202020204" pitchFamily="34" charset="0"/>
                <a:cs typeface="Arial" panose="020B0604020202020204" pitchFamily="34" charset="0"/>
              </a:rPr>
              <a:t>MALIGNACIES</a:t>
            </a:r>
          </a:p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higher risk of:</a:t>
            </a:r>
          </a:p>
          <a:p>
            <a:pPr algn="ctr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Basal cell carcinoma (16%)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Haematological malignancies (7%)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Malignant melanoma (6%) 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Prostate cancer (6%)</a:t>
            </a:r>
            <a:endParaRPr lang="sv-S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GB" sz="2500" b="1" dirty="0"/>
          </a:p>
        </p:txBody>
      </p:sp>
      <p:sp>
        <p:nvSpPr>
          <p:cNvPr id="69" name="textruta 68">
            <a:extLst>
              <a:ext uri="{FF2B5EF4-FFF2-40B4-BE49-F238E27FC236}">
                <a16:creationId xmlns:a16="http://schemas.microsoft.com/office/drawing/2014/main" id="{5084D5A7-345C-9C40-9FF5-19FBC67FE027}"/>
              </a:ext>
            </a:extLst>
          </p:cNvPr>
          <p:cNvSpPr txBox="1"/>
          <p:nvPr/>
        </p:nvSpPr>
        <p:spPr>
          <a:xfrm>
            <a:off x="8275193" y="14366143"/>
            <a:ext cx="43979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b="1" dirty="0">
                <a:latin typeface="Arial" panose="020B0604020202020204" pitchFamily="34" charset="0"/>
                <a:cs typeface="Arial" panose="020B0604020202020204" pitchFamily="34" charset="0"/>
              </a:rPr>
              <a:t>SEX RATIO</a:t>
            </a:r>
          </a:p>
          <a:p>
            <a:pPr algn="ctr"/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male to female </a:t>
            </a:r>
          </a:p>
          <a:p>
            <a:pPr algn="ctr"/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sex ratio 1.7:1</a:t>
            </a:r>
          </a:p>
        </p:txBody>
      </p:sp>
      <p:sp>
        <p:nvSpPr>
          <p:cNvPr id="70" name="textruta 69">
            <a:extLst>
              <a:ext uri="{FF2B5EF4-FFF2-40B4-BE49-F238E27FC236}">
                <a16:creationId xmlns:a16="http://schemas.microsoft.com/office/drawing/2014/main" id="{2931C510-503A-8846-BF00-1B89E8E61BCC}"/>
              </a:ext>
            </a:extLst>
          </p:cNvPr>
          <p:cNvSpPr txBox="1"/>
          <p:nvPr/>
        </p:nvSpPr>
        <p:spPr>
          <a:xfrm>
            <a:off x="6520562" y="23113036"/>
            <a:ext cx="5878667" cy="204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500" b="1" dirty="0">
                <a:latin typeface="Arial" panose="020B0604020202020204" pitchFamily="34" charset="0"/>
                <a:cs typeface="Arial" panose="020B0604020202020204" pitchFamily="34" charset="0"/>
              </a:rPr>
              <a:t>MOST USED SDT TREATMENT</a:t>
            </a:r>
          </a:p>
          <a:p>
            <a:pPr algn="ctr"/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Topical steroids : (96.3 %)</a:t>
            </a:r>
          </a:p>
          <a:p>
            <a:pPr algn="ctr"/>
            <a:r>
              <a:rPr lang="sv-S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UVB (57.3 %) </a:t>
            </a:r>
          </a:p>
          <a:p>
            <a:pPr algn="ctr"/>
            <a:r>
              <a:rPr lang="sv-S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PUVA (47,6%) 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sv-SE" dirty="0"/>
          </a:p>
        </p:txBody>
      </p:sp>
      <p:sp>
        <p:nvSpPr>
          <p:cNvPr id="71" name="textruta 70">
            <a:extLst>
              <a:ext uri="{FF2B5EF4-FFF2-40B4-BE49-F238E27FC236}">
                <a16:creationId xmlns:a16="http://schemas.microsoft.com/office/drawing/2014/main" id="{99B59E46-E2AD-D643-B971-25C28C679592}"/>
              </a:ext>
            </a:extLst>
          </p:cNvPr>
          <p:cNvSpPr txBox="1"/>
          <p:nvPr/>
        </p:nvSpPr>
        <p:spPr>
          <a:xfrm>
            <a:off x="13364873" y="23113036"/>
            <a:ext cx="5878667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500" b="1" dirty="0">
                <a:latin typeface="Arial" panose="020B0604020202020204" pitchFamily="34" charset="0"/>
                <a:cs typeface="Arial" panose="020B0604020202020204" pitchFamily="34" charset="0"/>
              </a:rPr>
              <a:t>MOST USED SYSTEMIC TREATMENT</a:t>
            </a:r>
          </a:p>
          <a:p>
            <a:pPr algn="ctr"/>
            <a:r>
              <a:rPr lang="sv-S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Acitretin: (30,5 %)</a:t>
            </a:r>
          </a:p>
          <a:p>
            <a:pPr algn="ctr"/>
            <a:r>
              <a:rPr lang="sv-S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Methotrexate: (19,5 %)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17E5A387-2076-C642-9CD9-7FD5A79EE26D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5718542" y="28608305"/>
            <a:ext cx="1058633" cy="1560090"/>
          </a:xfrm>
          <a:prstGeom prst="rect">
            <a:avLst/>
          </a:prstGeom>
        </p:spPr>
      </p:pic>
      <p:sp>
        <p:nvSpPr>
          <p:cNvPr id="42" name="Rektangel 41">
            <a:extLst>
              <a:ext uri="{FF2B5EF4-FFF2-40B4-BE49-F238E27FC236}">
                <a16:creationId xmlns:a16="http://schemas.microsoft.com/office/drawing/2014/main" id="{CCD3C1F5-157C-564F-8015-DB8C4690CF2B}"/>
              </a:ext>
            </a:extLst>
          </p:cNvPr>
          <p:cNvSpPr/>
          <p:nvPr/>
        </p:nvSpPr>
        <p:spPr>
          <a:xfrm>
            <a:off x="383039" y="261481"/>
            <a:ext cx="20761663" cy="3554819"/>
          </a:xfrm>
          <a:prstGeom prst="rect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7500" b="1" dirty="0"/>
              <a:t>Early-</a:t>
            </a:r>
            <a:r>
              <a:rPr lang="en-US" sz="7500" dirty="0"/>
              <a:t> and </a:t>
            </a:r>
            <a:r>
              <a:rPr lang="en-US" sz="7500" b="1" dirty="0"/>
              <a:t>advanced- stage </a:t>
            </a:r>
            <a:r>
              <a:rPr lang="en-US" sz="7500" dirty="0"/>
              <a:t>of Mycosis fungoides and Sézary syndrome- </a:t>
            </a:r>
            <a:r>
              <a:rPr lang="en-US" sz="7500" b="1" dirty="0"/>
              <a:t>no</a:t>
            </a:r>
            <a:r>
              <a:rPr lang="en-US" sz="7500" dirty="0"/>
              <a:t> significant difference in </a:t>
            </a:r>
            <a:r>
              <a:rPr lang="en-US" sz="7500" b="1" dirty="0"/>
              <a:t>overall response </a:t>
            </a:r>
            <a:r>
              <a:rPr lang="en-US" sz="7500" dirty="0"/>
              <a:t>for </a:t>
            </a:r>
            <a:r>
              <a:rPr lang="en-US" sz="7500" b="1" dirty="0"/>
              <a:t>any treatment </a:t>
            </a:r>
            <a:r>
              <a:rPr lang="en-US" sz="7500" dirty="0"/>
              <a:t>was detected</a:t>
            </a:r>
            <a:r>
              <a:rPr lang="sv-SE" sz="7500" dirty="0"/>
              <a:t> </a:t>
            </a:r>
            <a:endParaRPr lang="sv-SE" sz="7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ruta 46">
            <a:extLst>
              <a:ext uri="{FF2B5EF4-FFF2-40B4-BE49-F238E27FC236}">
                <a16:creationId xmlns:a16="http://schemas.microsoft.com/office/drawing/2014/main" id="{442C9C05-C42A-EE43-AD7C-5900E60EA85A}"/>
              </a:ext>
            </a:extLst>
          </p:cNvPr>
          <p:cNvSpPr txBox="1"/>
          <p:nvPr/>
        </p:nvSpPr>
        <p:spPr>
          <a:xfrm>
            <a:off x="4192813" y="25447919"/>
            <a:ext cx="739123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altLang="sv-SE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observed increased risk of </a:t>
            </a:r>
            <a:r>
              <a:rPr lang="sv-SE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cardiovascular diseases </a:t>
            </a:r>
            <a:r>
              <a:rPr lang="sv-SE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higher risk of developing other </a:t>
            </a:r>
            <a:r>
              <a:rPr lang="sv-SE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malignancies.</a:t>
            </a:r>
            <a:endParaRPr lang="sv-SE" sz="4000" b="1" dirty="0"/>
          </a:p>
        </p:txBody>
      </p:sp>
      <p:sp>
        <p:nvSpPr>
          <p:cNvPr id="51" name="textruta 50">
            <a:extLst>
              <a:ext uri="{FF2B5EF4-FFF2-40B4-BE49-F238E27FC236}">
                <a16:creationId xmlns:a16="http://schemas.microsoft.com/office/drawing/2014/main" id="{992F5305-2339-F145-BB56-AEF83B45170D}"/>
              </a:ext>
            </a:extLst>
          </p:cNvPr>
          <p:cNvSpPr txBox="1"/>
          <p:nvPr/>
        </p:nvSpPr>
        <p:spPr>
          <a:xfrm>
            <a:off x="12011179" y="25446195"/>
            <a:ext cx="92683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UVB and PUVA </a:t>
            </a:r>
            <a:r>
              <a:rPr lang="sv-SE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beneficial treatments for patients with early-stage disease, but could also be valuable for patients with advanced disease along with </a:t>
            </a:r>
            <a:r>
              <a:rPr lang="sv-SE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acitretin. </a:t>
            </a:r>
          </a:p>
        </p:txBody>
      </p:sp>
      <p:sp>
        <p:nvSpPr>
          <p:cNvPr id="44" name="Rektangel 43">
            <a:extLst>
              <a:ext uri="{FF2B5EF4-FFF2-40B4-BE49-F238E27FC236}">
                <a16:creationId xmlns:a16="http://schemas.microsoft.com/office/drawing/2014/main" id="{27690240-1F12-0B4E-9260-27B4B4227396}"/>
              </a:ext>
            </a:extLst>
          </p:cNvPr>
          <p:cNvSpPr/>
          <p:nvPr/>
        </p:nvSpPr>
        <p:spPr>
          <a:xfrm>
            <a:off x="17116701" y="29536128"/>
            <a:ext cx="457546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EORTCLGroup2021#0 41 </a:t>
            </a:r>
          </a:p>
        </p:txBody>
      </p:sp>
    </p:spTree>
    <p:extLst>
      <p:ext uri="{BB962C8B-B14F-4D97-AF65-F5344CB8AC3E}">
        <p14:creationId xmlns:p14="http://schemas.microsoft.com/office/powerpoint/2010/main" val="5358695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8713</TotalTime>
  <Words>417</Words>
  <Application>Microsoft Macintosh PowerPoint</Application>
  <PresentationFormat>Anpassad</PresentationFormat>
  <Paragraphs>66</Paragraphs>
  <Slides>1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Helvetica Neue</vt:lpstr>
      <vt:lpstr>Times New Roman</vt:lpstr>
      <vt:lpstr>Office-tema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Karolina Wojewoda</dc:creator>
  <cp:lastModifiedBy>Karolina Wojewoda</cp:lastModifiedBy>
  <cp:revision>35</cp:revision>
  <dcterms:created xsi:type="dcterms:W3CDTF">2021-09-16T20:44:45Z</dcterms:created>
  <dcterms:modified xsi:type="dcterms:W3CDTF">2021-09-29T19:30:40Z</dcterms:modified>
</cp:coreProperties>
</file>