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562" r:id="rId5"/>
    <p:sldId id="539" r:id="rId6"/>
    <p:sldId id="559" r:id="rId7"/>
    <p:sldId id="560" r:id="rId8"/>
    <p:sldId id="561" r:id="rId9"/>
    <p:sldId id="543" r:id="rId10"/>
    <p:sldId id="467" r:id="rId11"/>
    <p:sldId id="472" r:id="rId12"/>
    <p:sldId id="494" r:id="rId13"/>
    <p:sldId id="451" r:id="rId14"/>
    <p:sldId id="453" r:id="rId15"/>
    <p:sldId id="475" r:id="rId16"/>
    <p:sldId id="547" r:id="rId17"/>
    <p:sldId id="548" r:id="rId18"/>
    <p:sldId id="549" r:id="rId19"/>
    <p:sldId id="550" r:id="rId20"/>
    <p:sldId id="552" r:id="rId21"/>
    <p:sldId id="544" r:id="rId22"/>
    <p:sldId id="504" r:id="rId23"/>
    <p:sldId id="484" r:id="rId24"/>
    <p:sldId id="512" r:id="rId25"/>
    <p:sldId id="545" r:id="rId26"/>
    <p:sldId id="514" r:id="rId27"/>
    <p:sldId id="357" r:id="rId28"/>
    <p:sldId id="358" r:id="rId29"/>
    <p:sldId id="511" r:id="rId30"/>
    <p:sldId id="526" r:id="rId31"/>
    <p:sldId id="527" r:id="rId32"/>
    <p:sldId id="430" r:id="rId33"/>
    <p:sldId id="525" r:id="rId34"/>
    <p:sldId id="529" r:id="rId35"/>
    <p:sldId id="531" r:id="rId36"/>
    <p:sldId id="530" r:id="rId37"/>
    <p:sldId id="528" r:id="rId38"/>
    <p:sldId id="533" r:id="rId39"/>
    <p:sldId id="535" r:id="rId40"/>
    <p:sldId id="553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nt AMATORE" initials="FA" lastIdx="1" clrIdx="0">
    <p:extLst>
      <p:ext uri="{19B8F6BF-5375-455C-9EA6-DF929625EA0E}">
        <p15:presenceInfo xmlns:p15="http://schemas.microsoft.com/office/powerpoint/2012/main" userId="b41e0889113a7f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B0C7"/>
    <a:srgbClr val="71739B"/>
    <a:srgbClr val="75779F"/>
    <a:srgbClr val="3F7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D4997-8ACC-434F-AFFC-D96B1DA77A31}" type="datetimeFigureOut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change the styles of the mask text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89C8C-F613-4D83-97EA-F2CE9A832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98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05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328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40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749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2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518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544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78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512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847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03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181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60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227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681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269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697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224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010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236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188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42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6822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352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471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361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7397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908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424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57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12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35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24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07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355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364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6D69-0D7E-4DC2-97F3-53198D9B303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06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AFD796C-A02C-4A3D-B7EB-EA67DAA3D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7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72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ADB44-63F4-4122-98A3-CA72B52C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5655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0FE429-F99F-43B4-AE0D-680F7DF51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56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4EE58E-5BC8-40DC-8D18-A0E5EA013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265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9740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28A564-BE90-4350-99D4-2244F834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2948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F1C9275-2DA7-46C6-8183-D61B9E366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929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41C351-71D2-4FD9-8497-525A031A0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292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944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0C08A-7A5A-4095-8928-ED3F4C67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60020E-FABF-4856-B28C-1E6A5CBC2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05155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F6DBAAD-8A92-4EFF-98B0-363ACC083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64257"/>
            <a:ext cx="2628900" cy="51047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2501FA-3D19-4540-93B9-5167F21AA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64257"/>
            <a:ext cx="7734300" cy="51047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161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42CB6-1FAD-49BD-8C95-41E9C90CF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5242B9-C713-41C1-ABB3-9C420DEDE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35372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onflit inte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F0258DF-4781-458E-ACE5-786341877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342CB6-1FAD-49BD-8C95-41E9C90CF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5242B9-C713-41C1-ABB3-9C420DEDE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6613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-Nom au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75B7E-8F10-4E53-89EB-B8F73295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42CF02-6812-4EAF-AFB0-78DD0809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0176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274BF-52FC-4062-B7FD-59D41BBA5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0094FC-D792-4FAD-937D-4F526DF51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7154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75B7E-8F10-4E53-89EB-B8F73295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42CF02-6812-4EAF-AFB0-78DD0809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300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374E5-DACF-4AAC-9ED5-4E84E6A3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DA94BD-A2E2-4147-BE4F-0670D6708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1172"/>
            <a:ext cx="5181600" cy="411011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1F469E-552E-44F4-B1F1-4C846DBE7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1172"/>
            <a:ext cx="5181600" cy="411011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341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8D1CD0-A5C6-4DDB-B446-BC781F058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7414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2E2BB5-79C6-41BC-BB4E-590895C19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98054"/>
            <a:ext cx="5157787" cy="33550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4E7616-8682-449C-9586-980193683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7414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3D30BEF-DEB0-4B85-8A8A-782D54262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98054"/>
            <a:ext cx="5183188" cy="33550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52C5068-E6D0-40B3-ACC4-FD921B88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4014"/>
            <a:ext cx="10515600" cy="78424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9123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94F54-6D3F-4CCC-AC34-2F56DBEA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1162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A79A989-BA7A-41E8-965D-1A64BD3F97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04241A-BB11-4D3D-9F75-4985C9FD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108"/>
            <a:ext cx="10515600" cy="784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Change the style of the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FEEE7F-9944-45BB-8300-93D271663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118"/>
            <a:ext cx="10515600" cy="434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Modify the styles of the mask text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14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60" r:id="rId4"/>
    <p:sldLayoutId id="2147483650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5779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8124" y="1998419"/>
            <a:ext cx="11515725" cy="2376264"/>
          </a:xfrm>
        </p:spPr>
        <p:txBody>
          <a:bodyPr vert="horz" lIns="91440" tIns="45720" rIns="180000" bIns="45720" rtlCol="0" anchor="ctr" anchorCtr="0">
            <a:normAutofit/>
          </a:bodyPr>
          <a:lstStyle/>
          <a:p>
            <a:pPr algn="ctr"/>
            <a:r>
              <a:rPr lang="en-US" sz="3200" b="1" dirty="0"/>
              <a:t>ICOS is widely expressed in cutaneous T-cell lymphoma </a:t>
            </a:r>
            <a:br>
              <a:rPr lang="en-US" sz="3200" b="1" dirty="0"/>
            </a:br>
            <a:r>
              <a:rPr lang="en-US" sz="3200" b="1" dirty="0"/>
              <a:t>and its targeting promotes potent killing of malignant cells </a:t>
            </a:r>
            <a:endParaRPr lang="fr-FR" sz="3200" b="1" dirty="0"/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4151312" y="2364489"/>
            <a:ext cx="65166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436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Connecteur droit 4"/>
          <p:cNvCxnSpPr/>
          <p:nvPr/>
        </p:nvCxnSpPr>
        <p:spPr bwMode="auto">
          <a:xfrm>
            <a:off x="4151312" y="4374683"/>
            <a:ext cx="65166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436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Connecteur droit 6"/>
          <p:cNvCxnSpPr/>
          <p:nvPr/>
        </p:nvCxnSpPr>
        <p:spPr bwMode="auto">
          <a:xfrm>
            <a:off x="8630964" y="5979509"/>
            <a:ext cx="203703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436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5" y="0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E1FC3F-9D33-43C7-815D-92721D4A0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0" y="0"/>
            <a:ext cx="2413000" cy="1486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C7C552-6EF4-4E06-88EE-CB40E9416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304" y="148560"/>
            <a:ext cx="3633364" cy="1035638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36B915E6-A28C-4DBE-B792-014107C65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575" y="4441902"/>
            <a:ext cx="9877425" cy="1470386"/>
          </a:xfrm>
        </p:spPr>
        <p:txBody>
          <a:bodyPr vert="horz" lIns="108000" tIns="45720" rIns="180000" bIns="45720" rtlCol="0" anchor="ctr" anchorCtr="0">
            <a:normAutofit fontScale="62500" lnSpcReduction="20000"/>
          </a:bodyPr>
          <a:lstStyle/>
          <a:p>
            <a:pPr algn="r"/>
            <a:r>
              <a:rPr lang="fr-FR" b="1" dirty="0"/>
              <a:t>FLORENT AMATORE</a:t>
            </a:r>
            <a:r>
              <a:rPr lang="fr-FR" sz="1600" dirty="0"/>
              <a:t>*</a:t>
            </a:r>
            <a:r>
              <a:rPr lang="fr-FR" b="0" dirty="0"/>
              <a:t>, Nicolas </a:t>
            </a:r>
            <a:r>
              <a:rPr lang="fr-FR" b="0" dirty="0" err="1"/>
              <a:t>Ortonne</a:t>
            </a:r>
            <a:r>
              <a:rPr lang="fr-FR" b="0" dirty="0"/>
              <a:t>, Marc Lopez, Florence </a:t>
            </a:r>
            <a:r>
              <a:rPr lang="fr-FR" b="0" dirty="0" err="1"/>
              <a:t>Orlanducci</a:t>
            </a:r>
            <a:r>
              <a:rPr lang="fr-FR" b="0" dirty="0"/>
              <a:t>, Rémy Castellano, Saskia </a:t>
            </a:r>
            <a:r>
              <a:rPr lang="fr-FR" b="0" dirty="0" err="1"/>
              <a:t>Oro</a:t>
            </a:r>
            <a:r>
              <a:rPr lang="fr-FR" b="0" dirty="0"/>
              <a:t>, </a:t>
            </a:r>
          </a:p>
          <a:p>
            <a:pPr algn="r"/>
            <a:r>
              <a:rPr lang="fr-FR" b="0" dirty="0"/>
              <a:t>Laurent </a:t>
            </a:r>
            <a:r>
              <a:rPr lang="fr-FR" b="0" dirty="0" err="1"/>
              <a:t>Gorvel</a:t>
            </a:r>
            <a:r>
              <a:rPr lang="fr-FR" b="0" dirty="0"/>
              <a:t>, Armelle </a:t>
            </a:r>
            <a:r>
              <a:rPr lang="fr-FR" b="0" dirty="0" err="1"/>
              <a:t>Goubard</a:t>
            </a:r>
            <a:r>
              <a:rPr lang="fr-FR" b="0" dirty="0"/>
              <a:t>, Réda </a:t>
            </a:r>
            <a:r>
              <a:rPr lang="fr-FR" b="0" dirty="0" err="1"/>
              <a:t>Bouabdallah</a:t>
            </a:r>
            <a:r>
              <a:rPr lang="fr-FR" b="0" dirty="0"/>
              <a:t>, Nathalie Bonnet,  Jean-Jacques Grob, </a:t>
            </a:r>
          </a:p>
          <a:p>
            <a:pPr algn="r"/>
            <a:r>
              <a:rPr lang="fr-FR" b="0" dirty="0"/>
              <a:t>Philippe </a:t>
            </a:r>
            <a:r>
              <a:rPr lang="fr-FR" b="0" dirty="0" err="1"/>
              <a:t>Gaulard</a:t>
            </a:r>
            <a:r>
              <a:rPr lang="fr-FR" b="0" dirty="0"/>
              <a:t>, Martine Bagot, Armand </a:t>
            </a:r>
            <a:r>
              <a:rPr lang="fr-FR" b="0" dirty="0" err="1"/>
              <a:t>Bensussan</a:t>
            </a:r>
            <a:r>
              <a:rPr lang="fr-FR" b="0" dirty="0"/>
              <a:t>, Philippe </a:t>
            </a:r>
            <a:r>
              <a:rPr lang="fr-FR" b="0" dirty="0" err="1"/>
              <a:t>Berbis</a:t>
            </a:r>
            <a:r>
              <a:rPr lang="fr-FR" b="0" dirty="0"/>
              <a:t>, et Daniel Olive</a:t>
            </a:r>
          </a:p>
          <a:p>
            <a:pPr algn="r"/>
            <a:endParaRPr lang="fr-FR" b="0" dirty="0"/>
          </a:p>
          <a:p>
            <a:pPr algn="r"/>
            <a:r>
              <a:rPr lang="fr-FR" b="1" dirty="0"/>
              <a:t>*CENTRE DE RECHERCHE EN CANCEROLOGIE DE MARSEILLE, INSERM U1068, CNRS U7258 / CHU Nord Marseille, France </a:t>
            </a:r>
          </a:p>
        </p:txBody>
      </p:sp>
    </p:spTree>
    <p:extLst>
      <p:ext uri="{BB962C8B-B14F-4D97-AF65-F5344CB8AC3E}">
        <p14:creationId xmlns:p14="http://schemas.microsoft.com/office/powerpoint/2010/main" val="3146453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2041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>
                <a:solidFill>
                  <a:srgbClr val="002060"/>
                </a:solidFill>
              </a:rPr>
              <a:t>Goals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32912" y="1539066"/>
            <a:ext cx="43204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31752" y="4290546"/>
            <a:ext cx="43204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0" name="Ellipse 9"/>
          <p:cNvSpPr/>
          <p:nvPr/>
        </p:nvSpPr>
        <p:spPr>
          <a:xfrm>
            <a:off x="952140" y="1507708"/>
            <a:ext cx="440925" cy="432048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956907" y="4259188"/>
            <a:ext cx="440925" cy="432048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38645" y="1169752"/>
            <a:ext cx="10129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Expression of ICOS by </a:t>
            </a:r>
            <a:r>
              <a:rPr lang="fr-FR" sz="2400" b="1" dirty="0" err="1">
                <a:solidFill>
                  <a:srgbClr val="FF0000"/>
                </a:solidFill>
              </a:rPr>
              <a:t>tumor</a:t>
            </a:r>
            <a:r>
              <a:rPr lang="fr-FR" sz="2400" b="1" dirty="0">
                <a:solidFill>
                  <a:srgbClr val="FF0000"/>
                </a:solidFill>
              </a:rPr>
              <a:t> cells </a:t>
            </a:r>
            <a:r>
              <a:rPr lang="fr-FR" sz="2400" b="1" dirty="0"/>
              <a:t>: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- In the skin </a:t>
            </a:r>
            <a:r>
              <a:rPr lang="fr-FR" sz="2400" b="1" dirty="0"/>
              <a:t>of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/>
              <a:t>patients </a:t>
            </a:r>
            <a:r>
              <a:rPr lang="fr-FR" sz="2400" b="1" dirty="0" err="1"/>
              <a:t>with</a:t>
            </a:r>
            <a:r>
              <a:rPr lang="fr-FR" sz="2400" b="1" dirty="0"/>
              <a:t> MF and SS at different stages of the disease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- In the blood </a:t>
            </a:r>
            <a:r>
              <a:rPr lang="fr-FR" sz="2400" b="1" dirty="0"/>
              <a:t>of patients with SS</a:t>
            </a:r>
          </a:p>
          <a:p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538645" y="3690382"/>
            <a:ext cx="9605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Efficacy</a:t>
            </a:r>
            <a:r>
              <a:rPr lang="fr-FR" sz="2400" b="1" dirty="0">
                <a:solidFill>
                  <a:srgbClr val="FF0000"/>
                </a:solidFill>
              </a:rPr>
              <a:t> of anti-ICOS </a:t>
            </a:r>
            <a:r>
              <a:rPr lang="fr-FR" sz="2400" b="1" dirty="0" err="1">
                <a:solidFill>
                  <a:srgbClr val="FF0000"/>
                </a:solidFill>
              </a:rPr>
              <a:t>ADCs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400" b="1" i="1" dirty="0">
                <a:solidFill>
                  <a:srgbClr val="FF0000"/>
                </a:solidFill>
              </a:rPr>
              <a:t>- in vitro </a:t>
            </a:r>
            <a:r>
              <a:rPr lang="fr-FR" sz="2400" b="1" dirty="0"/>
              <a:t>on MF and SS cell lines</a:t>
            </a:r>
          </a:p>
          <a:p>
            <a:r>
              <a:rPr lang="fr-FR" sz="2400" b="1" i="1" dirty="0">
                <a:solidFill>
                  <a:srgbClr val="FF0000"/>
                </a:solidFill>
              </a:rPr>
              <a:t>- in vivo </a:t>
            </a:r>
            <a:r>
              <a:rPr lang="fr-FR" sz="2400" b="1" i="1" dirty="0"/>
              <a:t>in </a:t>
            </a:r>
            <a:r>
              <a:rPr lang="fr-FR" sz="2400" b="1" dirty="0"/>
              <a:t>mouse </a:t>
            </a:r>
            <a:r>
              <a:rPr lang="fr-FR" sz="2400" b="1" dirty="0" err="1"/>
              <a:t>xenograft</a:t>
            </a:r>
            <a:r>
              <a:rPr lang="fr-FR" sz="2400" b="1" dirty="0"/>
              <a:t> models with cell lines and PDX (Patients </a:t>
            </a:r>
            <a:r>
              <a:rPr lang="fr-FR" sz="2400" b="1" dirty="0" err="1"/>
              <a:t>Derived</a:t>
            </a:r>
            <a:r>
              <a:rPr lang="fr-FR" sz="2400" b="1" dirty="0"/>
              <a:t> </a:t>
            </a:r>
            <a:r>
              <a:rPr lang="fr-FR" sz="2400" b="1" dirty="0" err="1"/>
              <a:t>Xenograft</a:t>
            </a:r>
            <a:r>
              <a:rPr lang="fr-FR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7193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3819421" y="836715"/>
            <a:ext cx="455316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PART 1 :</a:t>
            </a:r>
          </a:p>
          <a:p>
            <a:pPr algn="ctr"/>
            <a:r>
              <a:rPr lang="fr-FR" b="1" dirty="0"/>
              <a:t>ICOS expression</a:t>
            </a:r>
          </a:p>
        </p:txBody>
      </p:sp>
      <p:sp>
        <p:nvSpPr>
          <p:cNvPr id="3" name="Flèche droite à entaille 2"/>
          <p:cNvSpPr/>
          <p:nvPr/>
        </p:nvSpPr>
        <p:spPr>
          <a:xfrm>
            <a:off x="2063552" y="1952836"/>
            <a:ext cx="936104" cy="360040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à entaille 17"/>
          <p:cNvSpPr/>
          <p:nvPr/>
        </p:nvSpPr>
        <p:spPr>
          <a:xfrm>
            <a:off x="2063552" y="4462390"/>
            <a:ext cx="936104" cy="381492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999656" y="1809693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ON THE SKIN: </a:t>
            </a:r>
            <a:r>
              <a:rPr lang="fr-FR" b="1" dirty="0">
                <a:solidFill>
                  <a:srgbClr val="FF0000"/>
                </a:solidFill>
              </a:rPr>
              <a:t>Immunohistochemistry</a:t>
            </a:r>
          </a:p>
          <a:p>
            <a:r>
              <a:rPr lang="fr-FR" b="1" dirty="0"/>
              <a:t>Tumor cell </a:t>
            </a:r>
            <a:r>
              <a:rPr lang="fr-FR" b="1" dirty="0" err="1"/>
              <a:t>phenotyping</a:t>
            </a:r>
            <a:r>
              <a:rPr lang="fr-FR" b="1" dirty="0"/>
              <a:t>: CD3+, CD4+, CD8- (CD7+/- CD26+/-)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999656" y="4329973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 THE BLOOD: </a:t>
            </a:r>
            <a:r>
              <a:rPr lang="fr-FR" b="1" dirty="0">
                <a:solidFill>
                  <a:srgbClr val="FF0000"/>
                </a:solidFill>
              </a:rPr>
              <a:t>Flow </a:t>
            </a:r>
            <a:r>
              <a:rPr lang="fr-FR" b="1" dirty="0" err="1">
                <a:solidFill>
                  <a:srgbClr val="FF0000"/>
                </a:solidFill>
              </a:rPr>
              <a:t>Cytometry</a:t>
            </a:r>
          </a:p>
          <a:p>
            <a:r>
              <a:rPr lang="fr-FR" b="1" dirty="0"/>
              <a:t>Tumor cell </a:t>
            </a:r>
            <a:r>
              <a:rPr lang="fr-FR" b="1" dirty="0" err="1"/>
              <a:t>phenotyping</a:t>
            </a:r>
            <a:r>
              <a:rPr lang="fr-FR" b="1" dirty="0"/>
              <a:t>: CD4+, CD158k+/-, CD7+/-, CD26+/-.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367618" y="2708922"/>
            <a:ext cx="2320098" cy="13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38"/>
          <a:stretch/>
        </p:blipFill>
        <p:spPr bwMode="auto">
          <a:xfrm>
            <a:off x="6456042" y="2679329"/>
            <a:ext cx="2778303" cy="13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/>
          <a:srcRect l="16657" t="9059" b="16656"/>
          <a:stretch/>
        </p:blipFill>
        <p:spPr>
          <a:xfrm>
            <a:off x="4448873" y="5166904"/>
            <a:ext cx="1521400" cy="135603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850341" y="6522934"/>
            <a:ext cx="69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CD7</a:t>
            </a: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3607873" y="548215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CD158e/k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t="14386" b="17370"/>
          <a:stretch/>
        </p:blipFill>
        <p:spPr>
          <a:xfrm>
            <a:off x="6456042" y="5373217"/>
            <a:ext cx="2115495" cy="93610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7392147" y="6299508"/>
            <a:ext cx="69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ICOS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910992" y="5651436"/>
            <a:ext cx="17250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29D5732-D39B-4745-99BD-739AF9A05CEB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Materials and Methods</a:t>
            </a:r>
            <a:r>
              <a:rPr lang="fr-FR" b="1" dirty="0">
                <a:solidFill>
                  <a:srgbClr val="002060"/>
                </a:solidFill>
              </a:rPr>
              <a:t>	ICOS Expression</a:t>
            </a:r>
          </a:p>
        </p:txBody>
      </p:sp>
    </p:spTree>
    <p:extLst>
      <p:ext uri="{BB962C8B-B14F-4D97-AF65-F5344CB8AC3E}">
        <p14:creationId xmlns:p14="http://schemas.microsoft.com/office/powerpoint/2010/main" val="5208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skin of patients with MF and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D903E2-8C3B-4873-AC91-32DE39F3A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31356" r="64452" b="39614"/>
          <a:stretch/>
        </p:blipFill>
        <p:spPr>
          <a:xfrm>
            <a:off x="3395162" y="1369870"/>
            <a:ext cx="6527357" cy="393177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4686202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Ctrl -</a:t>
            </a:r>
          </a:p>
        </p:txBody>
      </p:sp>
      <p:sp>
        <p:nvSpPr>
          <p:cNvPr id="41" name="ZoneTexte 40"/>
          <p:cNvSpPr txBox="1"/>
          <p:nvPr/>
        </p:nvSpPr>
        <p:spPr>
          <a:xfrm rot="18774254">
            <a:off x="4396032" y="1224747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2" name="ZoneTexte 41"/>
          <p:cNvSpPr txBox="1"/>
          <p:nvPr/>
        </p:nvSpPr>
        <p:spPr>
          <a:xfrm rot="18774254">
            <a:off x="4805696" y="1211285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44" name="ZoneTexte 43"/>
          <p:cNvSpPr txBox="1"/>
          <p:nvPr/>
        </p:nvSpPr>
        <p:spPr>
          <a:xfrm rot="18774254">
            <a:off x="6548717" y="1224746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7" name="Accolade ouvrante 46"/>
          <p:cNvSpPr/>
          <p:nvPr/>
        </p:nvSpPr>
        <p:spPr>
          <a:xfrm rot="5400000">
            <a:off x="4852813" y="903284"/>
            <a:ext cx="100836" cy="784669"/>
          </a:xfrm>
          <a:prstGeom prst="leftBrac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Accolade ouvrante 56"/>
          <p:cNvSpPr/>
          <p:nvPr/>
        </p:nvSpPr>
        <p:spPr>
          <a:xfrm rot="5400000">
            <a:off x="7017001" y="966266"/>
            <a:ext cx="152315" cy="710183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6817088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Ctrl +</a:t>
            </a:r>
          </a:p>
        </p:txBody>
      </p:sp>
      <p:sp>
        <p:nvSpPr>
          <p:cNvPr id="22" name="ZoneTexte 21"/>
          <p:cNvSpPr txBox="1"/>
          <p:nvPr/>
        </p:nvSpPr>
        <p:spPr>
          <a:xfrm rot="18774254">
            <a:off x="6938351" y="1234843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FC919-8F8C-470C-A522-6F14FD89F70E}"/>
              </a:ext>
            </a:extLst>
          </p:cNvPr>
          <p:cNvSpPr/>
          <p:nvPr/>
        </p:nvSpPr>
        <p:spPr>
          <a:xfrm>
            <a:off x="5295566" y="1504950"/>
            <a:ext cx="1287195" cy="221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84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D903E2-8C3B-4873-AC91-32DE39F3A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31356" r="64452" b="39614"/>
          <a:stretch/>
        </p:blipFill>
        <p:spPr>
          <a:xfrm>
            <a:off x="3395162" y="1369870"/>
            <a:ext cx="6527357" cy="393177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4686202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Ctrl -</a:t>
            </a:r>
          </a:p>
        </p:txBody>
      </p:sp>
      <p:sp>
        <p:nvSpPr>
          <p:cNvPr id="41" name="ZoneTexte 40"/>
          <p:cNvSpPr txBox="1"/>
          <p:nvPr/>
        </p:nvSpPr>
        <p:spPr>
          <a:xfrm rot="18774254">
            <a:off x="4396032" y="1224747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2" name="ZoneTexte 41"/>
          <p:cNvSpPr txBox="1"/>
          <p:nvPr/>
        </p:nvSpPr>
        <p:spPr>
          <a:xfrm rot="18774254">
            <a:off x="4805696" y="1211285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44" name="ZoneTexte 43"/>
          <p:cNvSpPr txBox="1"/>
          <p:nvPr/>
        </p:nvSpPr>
        <p:spPr>
          <a:xfrm rot="18774254">
            <a:off x="6548717" y="1224746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7" name="Accolade ouvrante 46"/>
          <p:cNvSpPr/>
          <p:nvPr/>
        </p:nvSpPr>
        <p:spPr>
          <a:xfrm rot="5400000">
            <a:off x="4852813" y="903284"/>
            <a:ext cx="100836" cy="784669"/>
          </a:xfrm>
          <a:prstGeom prst="leftBrac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Accolade ouvrante 56"/>
          <p:cNvSpPr/>
          <p:nvPr/>
        </p:nvSpPr>
        <p:spPr>
          <a:xfrm rot="5400000">
            <a:off x="7017001" y="966266"/>
            <a:ext cx="152315" cy="710183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6817088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Ctrl +</a:t>
            </a:r>
          </a:p>
        </p:txBody>
      </p:sp>
      <p:sp>
        <p:nvSpPr>
          <p:cNvPr id="22" name="ZoneTexte 21"/>
          <p:cNvSpPr txBox="1"/>
          <p:nvPr/>
        </p:nvSpPr>
        <p:spPr>
          <a:xfrm rot="18774254">
            <a:off x="6938351" y="1234843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66E97D-C1EF-4277-9FA1-3D8A488BEA6E}"/>
              </a:ext>
            </a:extLst>
          </p:cNvPr>
          <p:cNvSpPr txBox="1"/>
          <p:nvPr/>
        </p:nvSpPr>
        <p:spPr>
          <a:xfrm rot="18774254">
            <a:off x="6110059" y="1203370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069789-3A13-4069-BC41-6AEFF956FDA5}"/>
              </a:ext>
            </a:extLst>
          </p:cNvPr>
          <p:cNvSpPr txBox="1"/>
          <p:nvPr/>
        </p:nvSpPr>
        <p:spPr>
          <a:xfrm rot="18774254">
            <a:off x="5712295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A6E0C0-BA00-43C7-8FDA-4EB0BD562047}"/>
              </a:ext>
            </a:extLst>
          </p:cNvPr>
          <p:cNvSpPr txBox="1"/>
          <p:nvPr/>
        </p:nvSpPr>
        <p:spPr>
          <a:xfrm rot="18774254">
            <a:off x="5281713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7266410-F331-4662-BBD2-510ED07E55C0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skin of patients with MF and SS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7D5734-5F04-42A4-BE82-20F63B02A8C4}"/>
              </a:ext>
            </a:extLst>
          </p:cNvPr>
          <p:cNvSpPr txBox="1"/>
          <p:nvPr/>
        </p:nvSpPr>
        <p:spPr>
          <a:xfrm>
            <a:off x="163298" y="2226320"/>
            <a:ext cx="3231864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ICOS expression increases with</a:t>
            </a:r>
          </a:p>
          <a:p>
            <a:pPr algn="ctr"/>
            <a:r>
              <a:rPr lang="en-US" sz="1600" b="1" dirty="0"/>
              <a:t>the progression of the disease and becomes widely expressed in SS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63355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D903E2-8C3B-4873-AC91-32DE39F3A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31356" r="64452" b="39614"/>
          <a:stretch/>
        </p:blipFill>
        <p:spPr>
          <a:xfrm>
            <a:off x="3395162" y="1369870"/>
            <a:ext cx="6527357" cy="393177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4686202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Ctrl -</a:t>
            </a:r>
          </a:p>
        </p:txBody>
      </p:sp>
      <p:sp>
        <p:nvSpPr>
          <p:cNvPr id="41" name="ZoneTexte 40"/>
          <p:cNvSpPr txBox="1"/>
          <p:nvPr/>
        </p:nvSpPr>
        <p:spPr>
          <a:xfrm rot="18774254">
            <a:off x="4396032" y="1224747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2" name="ZoneTexte 41"/>
          <p:cNvSpPr txBox="1"/>
          <p:nvPr/>
        </p:nvSpPr>
        <p:spPr>
          <a:xfrm rot="18774254">
            <a:off x="4805696" y="1211285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44" name="ZoneTexte 43"/>
          <p:cNvSpPr txBox="1"/>
          <p:nvPr/>
        </p:nvSpPr>
        <p:spPr>
          <a:xfrm rot="18774254">
            <a:off x="6548717" y="1224746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7" name="Accolade ouvrante 46"/>
          <p:cNvSpPr/>
          <p:nvPr/>
        </p:nvSpPr>
        <p:spPr>
          <a:xfrm rot="5400000">
            <a:off x="4852813" y="903284"/>
            <a:ext cx="100836" cy="784669"/>
          </a:xfrm>
          <a:prstGeom prst="leftBrac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Accolade ouvrante 56"/>
          <p:cNvSpPr/>
          <p:nvPr/>
        </p:nvSpPr>
        <p:spPr>
          <a:xfrm rot="5400000">
            <a:off x="7017001" y="966266"/>
            <a:ext cx="152315" cy="710183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6817088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Ctrl +</a:t>
            </a:r>
          </a:p>
        </p:txBody>
      </p:sp>
      <p:sp>
        <p:nvSpPr>
          <p:cNvPr id="22" name="ZoneTexte 21"/>
          <p:cNvSpPr txBox="1"/>
          <p:nvPr/>
        </p:nvSpPr>
        <p:spPr>
          <a:xfrm rot="18774254">
            <a:off x="6938351" y="1234843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66E97D-C1EF-4277-9FA1-3D8A488BEA6E}"/>
              </a:ext>
            </a:extLst>
          </p:cNvPr>
          <p:cNvSpPr txBox="1"/>
          <p:nvPr/>
        </p:nvSpPr>
        <p:spPr>
          <a:xfrm rot="18774254">
            <a:off x="6110059" y="1203370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069789-3A13-4069-BC41-6AEFF956FDA5}"/>
              </a:ext>
            </a:extLst>
          </p:cNvPr>
          <p:cNvSpPr txBox="1"/>
          <p:nvPr/>
        </p:nvSpPr>
        <p:spPr>
          <a:xfrm rot="18774254">
            <a:off x="5712295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A6E0C0-BA00-43C7-8FDA-4EB0BD562047}"/>
              </a:ext>
            </a:extLst>
          </p:cNvPr>
          <p:cNvSpPr txBox="1"/>
          <p:nvPr/>
        </p:nvSpPr>
        <p:spPr>
          <a:xfrm rot="18774254">
            <a:off x="5281713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7266410-F331-4662-BBD2-510ED07E55C0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skin of patients with MF and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18" name="Picture 2" descr="C:\Users\amatoref\AppData\Local\Temp\Figure 1, comprimée.jpg">
            <a:extLst>
              <a:ext uri="{FF2B5EF4-FFF2-40B4-BE49-F238E27FC236}">
                <a16:creationId xmlns:a16="http://schemas.microsoft.com/office/drawing/2014/main" id="{43ED259E-8F60-410E-AD5F-0BB5485CA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50226" b="33592"/>
          <a:stretch/>
        </p:blipFill>
        <p:spPr bwMode="auto">
          <a:xfrm>
            <a:off x="3094023" y="5445227"/>
            <a:ext cx="5317671" cy="13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6E0AF46-9835-4067-A863-EB0016BDC8B4}"/>
              </a:ext>
            </a:extLst>
          </p:cNvPr>
          <p:cNvSpPr txBox="1"/>
          <p:nvPr/>
        </p:nvSpPr>
        <p:spPr>
          <a:xfrm>
            <a:off x="163298" y="2226320"/>
            <a:ext cx="3231864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ICOS expression increases with</a:t>
            </a:r>
          </a:p>
          <a:p>
            <a:pPr algn="ctr"/>
            <a:r>
              <a:rPr lang="en-US" sz="1600" b="1" dirty="0"/>
              <a:t>the progression of the disease and becomes widely expressed in SS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83692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D903E2-8C3B-4873-AC91-32DE39F3A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31356" r="64452" b="39614"/>
          <a:stretch/>
        </p:blipFill>
        <p:spPr>
          <a:xfrm>
            <a:off x="3395162" y="1369870"/>
            <a:ext cx="6527357" cy="393177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4686202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Ctrl -</a:t>
            </a:r>
          </a:p>
        </p:txBody>
      </p:sp>
      <p:sp>
        <p:nvSpPr>
          <p:cNvPr id="41" name="ZoneTexte 40"/>
          <p:cNvSpPr txBox="1"/>
          <p:nvPr/>
        </p:nvSpPr>
        <p:spPr>
          <a:xfrm rot="18774254">
            <a:off x="4396032" y="1224747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2" name="ZoneTexte 41"/>
          <p:cNvSpPr txBox="1"/>
          <p:nvPr/>
        </p:nvSpPr>
        <p:spPr>
          <a:xfrm rot="18774254">
            <a:off x="4805696" y="1211285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44" name="ZoneTexte 43"/>
          <p:cNvSpPr txBox="1"/>
          <p:nvPr/>
        </p:nvSpPr>
        <p:spPr>
          <a:xfrm rot="18774254">
            <a:off x="6548717" y="1224746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7" name="Accolade ouvrante 46"/>
          <p:cNvSpPr/>
          <p:nvPr/>
        </p:nvSpPr>
        <p:spPr>
          <a:xfrm rot="5400000">
            <a:off x="4852813" y="903284"/>
            <a:ext cx="100836" cy="784669"/>
          </a:xfrm>
          <a:prstGeom prst="leftBrac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Accolade ouvrante 56"/>
          <p:cNvSpPr/>
          <p:nvPr/>
        </p:nvSpPr>
        <p:spPr>
          <a:xfrm rot="5400000">
            <a:off x="7017001" y="966266"/>
            <a:ext cx="152315" cy="710183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6817088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Ctrl +</a:t>
            </a:r>
          </a:p>
        </p:txBody>
      </p:sp>
      <p:sp>
        <p:nvSpPr>
          <p:cNvPr id="22" name="ZoneTexte 21"/>
          <p:cNvSpPr txBox="1"/>
          <p:nvPr/>
        </p:nvSpPr>
        <p:spPr>
          <a:xfrm rot="18774254">
            <a:off x="6938351" y="1234843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66E97D-C1EF-4277-9FA1-3D8A488BEA6E}"/>
              </a:ext>
            </a:extLst>
          </p:cNvPr>
          <p:cNvSpPr txBox="1"/>
          <p:nvPr/>
        </p:nvSpPr>
        <p:spPr>
          <a:xfrm rot="18774254">
            <a:off x="6110059" y="1203370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069789-3A13-4069-BC41-6AEFF956FDA5}"/>
              </a:ext>
            </a:extLst>
          </p:cNvPr>
          <p:cNvSpPr txBox="1"/>
          <p:nvPr/>
        </p:nvSpPr>
        <p:spPr>
          <a:xfrm rot="18774254">
            <a:off x="5712295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A6E0C0-BA00-43C7-8FDA-4EB0BD562047}"/>
              </a:ext>
            </a:extLst>
          </p:cNvPr>
          <p:cNvSpPr txBox="1"/>
          <p:nvPr/>
        </p:nvSpPr>
        <p:spPr>
          <a:xfrm rot="18774254">
            <a:off x="5281713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7266410-F331-4662-BBD2-510ED07E55C0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skin of patients with MF and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C:\Users\amatoref\AppData\Local\Temp\Figure 1, comprimée.jpg">
            <a:extLst>
              <a:ext uri="{FF2B5EF4-FFF2-40B4-BE49-F238E27FC236}">
                <a16:creationId xmlns:a16="http://schemas.microsoft.com/office/drawing/2014/main" id="{D8172CD5-1DD0-4847-8427-798C83228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16843" b="66966"/>
          <a:stretch/>
        </p:blipFill>
        <p:spPr bwMode="auto">
          <a:xfrm>
            <a:off x="3213037" y="5386715"/>
            <a:ext cx="5066604" cy="14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F06D66C-3A6B-4EE2-80B0-BF0FA09ABB36}"/>
              </a:ext>
            </a:extLst>
          </p:cNvPr>
          <p:cNvSpPr txBox="1"/>
          <p:nvPr/>
        </p:nvSpPr>
        <p:spPr>
          <a:xfrm>
            <a:off x="163298" y="2226320"/>
            <a:ext cx="3231864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ICOS expression increases with</a:t>
            </a:r>
          </a:p>
          <a:p>
            <a:pPr algn="ctr"/>
            <a:r>
              <a:rPr lang="en-US" sz="1600" b="1" dirty="0"/>
              <a:t>the progression of the disease and becomes widely expressed in SS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45014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D903E2-8C3B-4873-AC91-32DE39F3A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31356" r="64452" b="39614"/>
          <a:stretch/>
        </p:blipFill>
        <p:spPr>
          <a:xfrm>
            <a:off x="3395162" y="1369870"/>
            <a:ext cx="6527357" cy="393177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4686202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Ctrl -</a:t>
            </a:r>
          </a:p>
        </p:txBody>
      </p:sp>
      <p:sp>
        <p:nvSpPr>
          <p:cNvPr id="41" name="ZoneTexte 40"/>
          <p:cNvSpPr txBox="1"/>
          <p:nvPr/>
        </p:nvSpPr>
        <p:spPr>
          <a:xfrm rot="18774254">
            <a:off x="4396032" y="1224747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2" name="ZoneTexte 41"/>
          <p:cNvSpPr txBox="1"/>
          <p:nvPr/>
        </p:nvSpPr>
        <p:spPr>
          <a:xfrm rot="18774254">
            <a:off x="4805696" y="1211285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44" name="ZoneTexte 43"/>
          <p:cNvSpPr txBox="1"/>
          <p:nvPr/>
        </p:nvSpPr>
        <p:spPr>
          <a:xfrm rot="18774254">
            <a:off x="6548717" y="1224746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7" name="Accolade ouvrante 46"/>
          <p:cNvSpPr/>
          <p:nvPr/>
        </p:nvSpPr>
        <p:spPr>
          <a:xfrm rot="5400000">
            <a:off x="4852813" y="903284"/>
            <a:ext cx="100836" cy="784669"/>
          </a:xfrm>
          <a:prstGeom prst="leftBrac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Accolade ouvrante 56"/>
          <p:cNvSpPr/>
          <p:nvPr/>
        </p:nvSpPr>
        <p:spPr>
          <a:xfrm rot="5400000">
            <a:off x="7017001" y="966266"/>
            <a:ext cx="152315" cy="710183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6817088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Ctrl +</a:t>
            </a:r>
          </a:p>
        </p:txBody>
      </p:sp>
      <p:sp>
        <p:nvSpPr>
          <p:cNvPr id="22" name="ZoneTexte 21"/>
          <p:cNvSpPr txBox="1"/>
          <p:nvPr/>
        </p:nvSpPr>
        <p:spPr>
          <a:xfrm rot="18774254">
            <a:off x="6938351" y="1234843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66E97D-C1EF-4277-9FA1-3D8A488BEA6E}"/>
              </a:ext>
            </a:extLst>
          </p:cNvPr>
          <p:cNvSpPr txBox="1"/>
          <p:nvPr/>
        </p:nvSpPr>
        <p:spPr>
          <a:xfrm rot="18774254">
            <a:off x="6110059" y="1203370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069789-3A13-4069-BC41-6AEFF956FDA5}"/>
              </a:ext>
            </a:extLst>
          </p:cNvPr>
          <p:cNvSpPr txBox="1"/>
          <p:nvPr/>
        </p:nvSpPr>
        <p:spPr>
          <a:xfrm rot="18774254">
            <a:off x="5712295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A6E0C0-BA00-43C7-8FDA-4EB0BD562047}"/>
              </a:ext>
            </a:extLst>
          </p:cNvPr>
          <p:cNvSpPr txBox="1"/>
          <p:nvPr/>
        </p:nvSpPr>
        <p:spPr>
          <a:xfrm rot="18774254">
            <a:off x="5281713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7266410-F331-4662-BBD2-510ED07E55C0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skin of patients with MF and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18" name="Picture 2" descr="C:\Users\amatoref\AppData\Local\Temp\Figure 1, comprimée.jpg">
            <a:extLst>
              <a:ext uri="{FF2B5EF4-FFF2-40B4-BE49-F238E27FC236}">
                <a16:creationId xmlns:a16="http://schemas.microsoft.com/office/drawing/2014/main" id="{3C3131D1-7E87-49C8-8470-72AC1A0AF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33204" b="50194"/>
          <a:stretch/>
        </p:blipFill>
        <p:spPr bwMode="auto">
          <a:xfrm>
            <a:off x="3376211" y="5373219"/>
            <a:ext cx="5291742" cy="149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1E8B6C5-26CF-4C13-B1E0-A341B2C3761C}"/>
              </a:ext>
            </a:extLst>
          </p:cNvPr>
          <p:cNvSpPr txBox="1"/>
          <p:nvPr/>
        </p:nvSpPr>
        <p:spPr>
          <a:xfrm>
            <a:off x="163298" y="2226320"/>
            <a:ext cx="3231864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ICOS expression increases with</a:t>
            </a:r>
          </a:p>
          <a:p>
            <a:pPr algn="ctr"/>
            <a:r>
              <a:rPr lang="en-US" sz="1600" b="1" dirty="0"/>
              <a:t>the progression of the disease and becomes widely expressed in SS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971800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D903E2-8C3B-4873-AC91-32DE39F3A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31356" r="64452" b="39614"/>
          <a:stretch/>
        </p:blipFill>
        <p:spPr>
          <a:xfrm>
            <a:off x="3395162" y="1369870"/>
            <a:ext cx="6527357" cy="393177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4686202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Ctrl -</a:t>
            </a:r>
          </a:p>
        </p:txBody>
      </p:sp>
      <p:sp>
        <p:nvSpPr>
          <p:cNvPr id="41" name="ZoneTexte 40"/>
          <p:cNvSpPr txBox="1"/>
          <p:nvPr/>
        </p:nvSpPr>
        <p:spPr>
          <a:xfrm rot="18774254">
            <a:off x="4396032" y="1224747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2" name="ZoneTexte 41"/>
          <p:cNvSpPr txBox="1"/>
          <p:nvPr/>
        </p:nvSpPr>
        <p:spPr>
          <a:xfrm rot="18774254">
            <a:off x="4805696" y="1211285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44" name="ZoneTexte 43"/>
          <p:cNvSpPr txBox="1"/>
          <p:nvPr/>
        </p:nvSpPr>
        <p:spPr>
          <a:xfrm rot="18774254">
            <a:off x="6548717" y="1224746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47" name="Accolade ouvrante 46"/>
          <p:cNvSpPr/>
          <p:nvPr/>
        </p:nvSpPr>
        <p:spPr>
          <a:xfrm rot="5400000">
            <a:off x="4852813" y="903284"/>
            <a:ext cx="100836" cy="784669"/>
          </a:xfrm>
          <a:prstGeom prst="leftBrac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Accolade ouvrante 56"/>
          <p:cNvSpPr/>
          <p:nvPr/>
        </p:nvSpPr>
        <p:spPr>
          <a:xfrm rot="5400000">
            <a:off x="7017001" y="966266"/>
            <a:ext cx="152315" cy="710183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6817088" y="936635"/>
            <a:ext cx="1049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Ctrl +</a:t>
            </a:r>
          </a:p>
        </p:txBody>
      </p:sp>
      <p:sp>
        <p:nvSpPr>
          <p:cNvPr id="22" name="ZoneTexte 21"/>
          <p:cNvSpPr txBox="1"/>
          <p:nvPr/>
        </p:nvSpPr>
        <p:spPr>
          <a:xfrm rot="18774254">
            <a:off x="6938351" y="1234843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66E97D-C1EF-4277-9FA1-3D8A488BEA6E}"/>
              </a:ext>
            </a:extLst>
          </p:cNvPr>
          <p:cNvSpPr txBox="1"/>
          <p:nvPr/>
        </p:nvSpPr>
        <p:spPr>
          <a:xfrm rot="18774254">
            <a:off x="6110059" y="1203370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069789-3A13-4069-BC41-6AEFF956FDA5}"/>
              </a:ext>
            </a:extLst>
          </p:cNvPr>
          <p:cNvSpPr txBox="1"/>
          <p:nvPr/>
        </p:nvSpPr>
        <p:spPr>
          <a:xfrm rot="18774254">
            <a:off x="5712295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n=12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A6E0C0-BA00-43C7-8FDA-4EB0BD562047}"/>
              </a:ext>
            </a:extLst>
          </p:cNvPr>
          <p:cNvSpPr txBox="1"/>
          <p:nvPr/>
        </p:nvSpPr>
        <p:spPr>
          <a:xfrm rot="18774254">
            <a:off x="5281713" y="1216832"/>
            <a:ext cx="778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n=23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7266410-F331-4662-BBD2-510ED07E55C0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skin of patients with MF and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C:\Users\amatoref\AppData\Local\Temp\Figure 1, comprimée.jpg">
            <a:extLst>
              <a:ext uri="{FF2B5EF4-FFF2-40B4-BE49-F238E27FC236}">
                <a16:creationId xmlns:a16="http://schemas.microsoft.com/office/drawing/2014/main" id="{32D3A90A-5BD5-4F7F-AC96-433C2BF74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b="83805"/>
          <a:stretch/>
        </p:blipFill>
        <p:spPr bwMode="auto">
          <a:xfrm>
            <a:off x="3362906" y="5285493"/>
            <a:ext cx="5466188" cy="15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BA90CC9-4634-45D6-9EFF-06760F0FD238}"/>
              </a:ext>
            </a:extLst>
          </p:cNvPr>
          <p:cNvSpPr txBox="1"/>
          <p:nvPr/>
        </p:nvSpPr>
        <p:spPr>
          <a:xfrm>
            <a:off x="163298" y="2226320"/>
            <a:ext cx="3231864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ICOS expression increases with</a:t>
            </a:r>
          </a:p>
          <a:p>
            <a:pPr algn="ctr"/>
            <a:r>
              <a:rPr lang="en-US" sz="1600" b="1" dirty="0"/>
              <a:t>the progression of the disease and becomes widely expressed in SS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690904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617269" y="687818"/>
            <a:ext cx="10471345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ICOS expression is mainly restricted to neoplastic CD4</a:t>
            </a:r>
            <a:r>
              <a:rPr lang="en-US" b="1" baseline="30000" dirty="0"/>
              <a:t>+</a:t>
            </a:r>
            <a:r>
              <a:rPr lang="en-US" b="1" dirty="0"/>
              <a:t> T cells, </a:t>
            </a:r>
          </a:p>
          <a:p>
            <a:pPr algn="ctr"/>
            <a:r>
              <a:rPr lang="en-US" b="1" dirty="0"/>
              <a:t>with rare ICOS</a:t>
            </a:r>
            <a:r>
              <a:rPr lang="en-US" b="1" baseline="30000" dirty="0"/>
              <a:t>+</a:t>
            </a:r>
            <a:r>
              <a:rPr lang="en-US" b="1" dirty="0"/>
              <a:t>CD8</a:t>
            </a:r>
            <a:r>
              <a:rPr lang="en-US" b="1" baseline="30000" dirty="0"/>
              <a:t>+</a:t>
            </a:r>
            <a:r>
              <a:rPr lang="en-US" b="1" dirty="0"/>
              <a:t> T cells or FoxP3</a:t>
            </a:r>
            <a:r>
              <a:rPr lang="en-US" b="1" baseline="30000" dirty="0"/>
              <a:t>+</a:t>
            </a:r>
            <a:r>
              <a:rPr lang="en-US" b="1" dirty="0"/>
              <a:t> Treg cells in the TME</a:t>
            </a:r>
            <a:endParaRPr lang="fr-FR" b="1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BC9D026-5E47-4D6C-AEA7-DAD57BA038B9}"/>
              </a:ext>
            </a:extLst>
          </p:cNvPr>
          <p:cNvGrpSpPr/>
          <p:nvPr/>
        </p:nvGrpSpPr>
        <p:grpSpPr>
          <a:xfrm>
            <a:off x="617269" y="1628583"/>
            <a:ext cx="5940152" cy="4877044"/>
            <a:chOff x="48260" y="3978363"/>
            <a:chExt cx="5518785" cy="344805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21945FA6-CAAE-49EF-9C91-56238A5416AD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3978363"/>
              <a:ext cx="5296535" cy="3448050"/>
            </a:xfrm>
            <a:prstGeom prst="rect">
              <a:avLst/>
            </a:prstGeom>
            <a:noFill/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C873B3C-0E39-4DBC-8CEC-F05E848896C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" y="4483188"/>
              <a:ext cx="1504950" cy="314960"/>
            </a:xfrm>
            <a:prstGeom prst="rect">
              <a:avLst/>
            </a:prstGeom>
            <a:noFill/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3DD103B-C71C-4A4F-8308-3A9FC6EA812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5" y="5496013"/>
              <a:ext cx="1384300" cy="289560"/>
            </a:xfrm>
            <a:prstGeom prst="rect">
              <a:avLst/>
            </a:prstGeom>
            <a:noFill/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64A2A8A-3AD3-40D4-8EF2-85A3409A7C8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5" y="6556463"/>
              <a:ext cx="1454150" cy="304165"/>
            </a:xfrm>
            <a:prstGeom prst="rect">
              <a:avLst/>
            </a:prstGeom>
            <a:noFill/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7FDBEA2-3233-4709-99FA-988EDA4AA427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skin of patients with MF and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84C41A-7CB5-4A2A-ABC1-1058F84530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94" t="26389" r="41406" b="35139"/>
          <a:stretch/>
        </p:blipFill>
        <p:spPr>
          <a:xfrm>
            <a:off x="6796640" y="2342625"/>
            <a:ext cx="4982900" cy="35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51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3791744" y="579551"/>
            <a:ext cx="4608512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Percentages of lymphoid cell populations </a:t>
            </a:r>
          </a:p>
          <a:p>
            <a:pPr algn="ctr"/>
            <a:r>
              <a:rPr lang="fr-FR" b="1" dirty="0" err="1"/>
              <a:t>using</a:t>
            </a:r>
            <a:r>
              <a:rPr lang="fr-FR" b="1" dirty="0"/>
              <a:t> flow </a:t>
            </a:r>
            <a:r>
              <a:rPr lang="fr-FR" b="1" dirty="0" err="1"/>
              <a:t>cytometry</a:t>
            </a:r>
            <a:endParaRPr lang="fr-FR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2028825" y="1654627"/>
            <a:ext cx="3127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13 patients: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36112" y="1654627"/>
            <a:ext cx="3127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12 </a:t>
            </a:r>
            <a:r>
              <a:rPr lang="fr-FR" b="1" dirty="0" err="1"/>
              <a:t>healthy</a:t>
            </a:r>
            <a:r>
              <a:rPr lang="fr-FR" b="1" dirty="0"/>
              <a:t> </a:t>
            </a:r>
            <a:r>
              <a:rPr lang="fr-FR" b="1" dirty="0" err="1"/>
              <a:t>volunteers</a:t>
            </a:r>
            <a:r>
              <a:rPr lang="fr-FR" b="1" dirty="0"/>
              <a:t>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D25830-B3E2-4302-80F1-CD927EAD3DDA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blood of patients with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5BFA58-FBF9-4069-ABEE-D58F53225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7" t="30833" r="45703" b="36944"/>
          <a:stretch/>
        </p:blipFill>
        <p:spPr>
          <a:xfrm>
            <a:off x="1895475" y="2109639"/>
            <a:ext cx="7820025" cy="31226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ED4D8A-107C-475B-A680-7A94670B5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48254" r="50000" b="22457"/>
          <a:stretch/>
        </p:blipFill>
        <p:spPr>
          <a:xfrm>
            <a:off x="3913981" y="5038589"/>
            <a:ext cx="4486275" cy="18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2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422508A9-3917-4AC2-AC19-75752D704C57}"/>
              </a:ext>
            </a:extLst>
          </p:cNvPr>
          <p:cNvSpPr txBox="1"/>
          <p:nvPr/>
        </p:nvSpPr>
        <p:spPr>
          <a:xfrm>
            <a:off x="2444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 err="1">
                <a:solidFill>
                  <a:srgbClr val="002060"/>
                </a:solidFill>
              </a:rPr>
              <a:t>Cutaneous</a:t>
            </a:r>
            <a:r>
              <a:rPr lang="fr-FR" b="1" dirty="0">
                <a:solidFill>
                  <a:srgbClr val="002060"/>
                </a:solidFill>
              </a:rPr>
              <a:t> T-</a:t>
            </a:r>
            <a:r>
              <a:rPr lang="fr-FR" b="1" dirty="0" err="1">
                <a:solidFill>
                  <a:srgbClr val="002060"/>
                </a:solidFill>
              </a:rPr>
              <a:t>Cell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Lymphomas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immunopathogenesis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ECDE0D2-4D72-406C-8834-F726C3F09094}"/>
              </a:ext>
            </a:extLst>
          </p:cNvPr>
          <p:cNvSpPr txBox="1"/>
          <p:nvPr/>
        </p:nvSpPr>
        <p:spPr>
          <a:xfrm>
            <a:off x="834894" y="2462250"/>
            <a:ext cx="146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Chronic antigen </a:t>
            </a:r>
            <a:r>
              <a:rPr lang="fr-FR" b="1" dirty="0"/>
              <a:t>stimulation</a:t>
            </a:r>
          </a:p>
        </p:txBody>
      </p:sp>
      <p:sp>
        <p:nvSpPr>
          <p:cNvPr id="34" name="Étoile à 7 branches 10">
            <a:extLst>
              <a:ext uri="{FF2B5EF4-FFF2-40B4-BE49-F238E27FC236}">
                <a16:creationId xmlns:a16="http://schemas.microsoft.com/office/drawing/2014/main" id="{848A4F3C-2BEB-4534-B3EE-9CAE367A216A}"/>
              </a:ext>
            </a:extLst>
          </p:cNvPr>
          <p:cNvSpPr/>
          <p:nvPr/>
        </p:nvSpPr>
        <p:spPr>
          <a:xfrm>
            <a:off x="167853" y="2232184"/>
            <a:ext cx="2787667" cy="1360958"/>
          </a:xfrm>
          <a:prstGeom prst="star7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2">
            <a:extLst>
              <a:ext uri="{FF2B5EF4-FFF2-40B4-BE49-F238E27FC236}">
                <a16:creationId xmlns:a16="http://schemas.microsoft.com/office/drawing/2014/main" id="{34C42932-A857-4794-8DD3-2544C8E29B55}"/>
              </a:ext>
            </a:extLst>
          </p:cNvPr>
          <p:cNvSpPr/>
          <p:nvPr/>
        </p:nvSpPr>
        <p:spPr>
          <a:xfrm rot="18557982">
            <a:off x="2305994" y="1872017"/>
            <a:ext cx="827135" cy="198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BE50B01-A4A8-48B0-922B-AC0233F71914}"/>
              </a:ext>
            </a:extLst>
          </p:cNvPr>
          <p:cNvSpPr txBox="1"/>
          <p:nvPr/>
        </p:nvSpPr>
        <p:spPr>
          <a:xfrm>
            <a:off x="2839816" y="751916"/>
            <a:ext cx="347661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err="1"/>
              <a:t>Tumor </a:t>
            </a:r>
            <a:r>
              <a:rPr lang="fr-FR" sz="1500" b="1" dirty="0"/>
              <a:t>micro-environment modification</a:t>
            </a:r>
          </a:p>
          <a:p>
            <a:pPr algn="ctr"/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Skin homing of </a:t>
            </a:r>
            <a:r>
              <a:rPr lang="fr-FR" sz="15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malignant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LT CD4</a:t>
            </a:r>
            <a:r>
              <a:rPr lang="fr-FR" sz="15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fr-FR" sz="1500" b="1" baseline="-25000" dirty="0">
              <a:solidFill>
                <a:srgbClr val="FF0000"/>
              </a:solidFill>
            </a:endParaRPr>
          </a:p>
        </p:txBody>
      </p:sp>
      <p:pic>
        <p:nvPicPr>
          <p:cNvPr id="38" name="Picture 4" descr="http://www.google.fr/url?source=imglanding&amp;ct=img&amp;q=http://www.beckmancoulter.com/ucm/idc/groups/public/@wsr/@researchdiscovery/@productsservices/@flowcytometry/documents/webasset/glb_bci_152684.jpg&amp;sa=X&amp;ei=Fn9kVdS3H-SAywPc1IDwAg&amp;ved=0CAkQ8wc4Ig&amp;usg=AFQjCNGfivpUL_XloNSwkDaTtOlYxwHY-Q">
            <a:extLst>
              <a:ext uri="{FF2B5EF4-FFF2-40B4-BE49-F238E27FC236}">
                <a16:creationId xmlns:a16="http://schemas.microsoft.com/office/drawing/2014/main" id="{C7BB4826-44FB-4C4A-B724-5B86AAEB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14" y="1450666"/>
            <a:ext cx="434152" cy="4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EB23C98-34D5-4A11-B674-D32EACDA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70" y="1469066"/>
            <a:ext cx="440627" cy="36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044F5DE2-C23D-47AD-8E5C-96A42174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40" y="1461908"/>
            <a:ext cx="638409" cy="3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0682FF0E-4669-4475-AECB-1087D4E61972}"/>
              </a:ext>
            </a:extLst>
          </p:cNvPr>
          <p:cNvSpPr txBox="1"/>
          <p:nvPr/>
        </p:nvSpPr>
        <p:spPr>
          <a:xfrm>
            <a:off x="7407036" y="6200213"/>
            <a:ext cx="3352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/>
              <a:t>Rubio Gonzalez B et al. </a:t>
            </a:r>
            <a:r>
              <a:rPr lang="fr-FR" sz="1200" i="1" dirty="0" err="1"/>
              <a:t>Curr</a:t>
            </a:r>
            <a:r>
              <a:rPr lang="fr-FR" sz="1200" i="1" dirty="0"/>
              <a:t> </a:t>
            </a:r>
            <a:r>
              <a:rPr lang="fr-FR" sz="1200" i="1" dirty="0" err="1"/>
              <a:t>Opin</a:t>
            </a:r>
            <a:r>
              <a:rPr lang="fr-FR" sz="1200" i="1" dirty="0"/>
              <a:t> </a:t>
            </a:r>
            <a:r>
              <a:rPr lang="fr-FR" sz="1200" i="1" dirty="0" err="1"/>
              <a:t>Oncol</a:t>
            </a:r>
            <a:r>
              <a:rPr lang="fr-FR" sz="1200" i="1" dirty="0"/>
              <a:t> 2016.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AD3ED92-2DB3-47C4-875C-8FF38D68823F}"/>
              </a:ext>
            </a:extLst>
          </p:cNvPr>
          <p:cNvSpPr txBox="1"/>
          <p:nvPr/>
        </p:nvSpPr>
        <p:spPr>
          <a:xfrm>
            <a:off x="6811443" y="6412175"/>
            <a:ext cx="3948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err="1"/>
              <a:t>Durgin</a:t>
            </a:r>
            <a:r>
              <a:rPr lang="fr-FR" sz="1200" i="1" dirty="0"/>
              <a:t> J et al. J Am </a:t>
            </a:r>
            <a:r>
              <a:rPr lang="fr-FR" sz="1200" i="1" dirty="0" err="1"/>
              <a:t>Acad</a:t>
            </a:r>
            <a:r>
              <a:rPr lang="fr-FR" sz="1200" i="1" dirty="0"/>
              <a:t> </a:t>
            </a:r>
            <a:r>
              <a:rPr lang="fr-FR" sz="1200" i="1" dirty="0" err="1"/>
              <a:t>Dermatol</a:t>
            </a:r>
            <a:r>
              <a:rPr lang="fr-FR" sz="1200" i="1" dirty="0"/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2251471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259796" y="785992"/>
            <a:ext cx="3672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ICOS expression: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101233" y="5530709"/>
            <a:ext cx="82081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ICOS is widely expressed by circulating tumor cells from patients </a:t>
            </a:r>
            <a:r>
              <a:rPr lang="fr-FR" sz="1600" b="1" dirty="0" err="1"/>
              <a:t>with</a:t>
            </a:r>
            <a:r>
              <a:rPr lang="fr-FR" sz="1600" b="1" dirty="0"/>
              <a:t> SS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20041" y="1410586"/>
            <a:ext cx="3127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By </a:t>
            </a:r>
            <a:r>
              <a:rPr lang="fr-FR" b="1" dirty="0" err="1"/>
              <a:t>tumor</a:t>
            </a:r>
            <a:r>
              <a:rPr lang="fr-FR" b="1" dirty="0"/>
              <a:t> </a:t>
            </a:r>
            <a:r>
              <a:rPr lang="fr-FR" b="1" dirty="0" err="1"/>
              <a:t>cells</a:t>
            </a:r>
            <a:r>
              <a:rPr lang="fr-FR" b="1" dirty="0"/>
              <a:t>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21936" y="1410586"/>
            <a:ext cx="3127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By T</a:t>
            </a:r>
            <a:r>
              <a:rPr lang="fr-FR" b="1" baseline="-25000" dirty="0"/>
              <a:t>REGS</a:t>
            </a:r>
            <a:r>
              <a:rPr lang="fr-FR" b="1" dirty="0"/>
              <a:t>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AFF59A-00C5-4E3B-8767-FE2A784179FE}"/>
              </a:ext>
            </a:extLst>
          </p:cNvPr>
          <p:cNvSpPr txBox="1"/>
          <p:nvPr/>
        </p:nvSpPr>
        <p:spPr>
          <a:xfrm>
            <a:off x="-13480" y="0"/>
            <a:ext cx="1220547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ICOS is widely expressed by malignant cells in the blood of patients with SS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156315-1752-4D8C-95DE-630A960EF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16" t="37120" r="33863" b="20569"/>
          <a:stretch/>
        </p:blipFill>
        <p:spPr>
          <a:xfrm>
            <a:off x="1874697" y="1898570"/>
            <a:ext cx="3845303" cy="30383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2AA6F1D-2E15-4AB1-9F99-8104D6420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28" t="40000" r="35938" b="24291"/>
          <a:stretch/>
        </p:blipFill>
        <p:spPr>
          <a:xfrm>
            <a:off x="6389979" y="2035180"/>
            <a:ext cx="3845303" cy="27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9128" y="2101781"/>
            <a:ext cx="799670" cy="82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r="19242"/>
          <a:stretch/>
        </p:blipFill>
        <p:spPr bwMode="auto">
          <a:xfrm rot="1787646">
            <a:off x="5529759" y="3574357"/>
            <a:ext cx="575357" cy="62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4787954" y="5654792"/>
            <a:ext cx="864098" cy="5040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003980" y="5661675"/>
            <a:ext cx="648072" cy="5040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6321487" y="5647909"/>
            <a:ext cx="864098" cy="5040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6537513" y="5654792"/>
            <a:ext cx="648072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127933" y="5809959"/>
            <a:ext cx="524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/>
              <a:t>MyLa </a:t>
            </a:r>
            <a:endParaRPr lang="fr-FR" sz="10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6723610" y="5783712"/>
            <a:ext cx="524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MJ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487649" y="1234332"/>
            <a:ext cx="321670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Anti-ICOS </a:t>
            </a:r>
            <a:r>
              <a:rPr lang="fr-FR" b="1" dirty="0" err="1"/>
              <a:t>ADCs</a:t>
            </a:r>
            <a:endParaRPr lang="fr-FR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6235223" y="2154364"/>
            <a:ext cx="209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Generation of murine anti-ICOS </a:t>
            </a:r>
            <a:r>
              <a:rPr lang="fr-FR" sz="1400" b="1" dirty="0" err="1"/>
              <a:t>mAbs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6203649" y="3517484"/>
            <a:ext cx="3132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Coupling of an anti-ICOS antibody to : </a:t>
            </a:r>
          </a:p>
          <a:p>
            <a:pPr marL="285750" indent="-285750">
              <a:buFontTx/>
              <a:buChar char="-"/>
            </a:pPr>
            <a:r>
              <a:rPr lang="fr-FR" sz="1400" b="1" dirty="0"/>
              <a:t>MMAE (= idem </a:t>
            </a:r>
            <a:r>
              <a:rPr lang="fr-FR" sz="1400" b="1" dirty="0" err="1"/>
              <a:t>Brentuximab</a:t>
            </a:r>
            <a:r>
              <a:rPr lang="fr-FR" sz="1400" b="1" dirty="0"/>
              <a:t>) </a:t>
            </a:r>
          </a:p>
          <a:p>
            <a:pPr marL="285750" indent="-285750">
              <a:buFontTx/>
              <a:buChar char="-"/>
            </a:pPr>
            <a:r>
              <a:rPr lang="fr-FR" sz="1400" b="1" dirty="0" err="1"/>
              <a:t>Pyrrolobenzodiazepine </a:t>
            </a:r>
            <a:r>
              <a:rPr lang="fr-FR" sz="1400" b="1" dirty="0"/>
              <a:t>(PBD)</a:t>
            </a:r>
          </a:p>
        </p:txBody>
      </p:sp>
      <p:cxnSp>
        <p:nvCxnSpPr>
          <p:cNvPr id="5" name="Connecteur droit avec flèche 4"/>
          <p:cNvCxnSpPr>
            <a:stCxn id="4100" idx="0"/>
          </p:cNvCxnSpPr>
          <p:nvPr/>
        </p:nvCxnSpPr>
        <p:spPr>
          <a:xfrm flipH="1">
            <a:off x="5808965" y="2923894"/>
            <a:ext cx="1" cy="5099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4877476" y="5091811"/>
            <a:ext cx="2437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ICOS</a:t>
            </a:r>
            <a:r>
              <a:rPr lang="fr-FR" sz="1400" b="1" baseline="30000" dirty="0"/>
              <a:t>+</a:t>
            </a:r>
            <a:r>
              <a:rPr lang="fr-FR" sz="1400" b="1" dirty="0"/>
              <a:t> CTCL </a:t>
            </a:r>
            <a:r>
              <a:rPr lang="fr-FR" sz="1400" b="1" dirty="0" err="1"/>
              <a:t>cell</a:t>
            </a:r>
            <a:r>
              <a:rPr lang="fr-FR" sz="1400" b="1" dirty="0"/>
              <a:t> </a:t>
            </a:r>
            <a:r>
              <a:rPr lang="fr-FR" sz="1400" b="1" dirty="0" err="1"/>
              <a:t>lines</a:t>
            </a:r>
            <a:endParaRPr lang="fr-FR" sz="1400" b="1" dirty="0"/>
          </a:p>
        </p:txBody>
      </p:sp>
      <p:cxnSp>
        <p:nvCxnSpPr>
          <p:cNvPr id="66" name="Connecteur droit avec flèche 65"/>
          <p:cNvCxnSpPr>
            <a:cxnSpLocks/>
          </p:cNvCxnSpPr>
          <p:nvPr/>
        </p:nvCxnSpPr>
        <p:spPr>
          <a:xfrm>
            <a:off x="5816039" y="4448968"/>
            <a:ext cx="0" cy="5796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4675903" y="6488218"/>
            <a:ext cx="2571828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Detection of </a:t>
            </a:r>
            <a:r>
              <a:rPr lang="fr-FR" sz="1400" b="1" dirty="0" err="1"/>
              <a:t>cell</a:t>
            </a:r>
            <a:r>
              <a:rPr lang="fr-FR" sz="1400" b="1" dirty="0"/>
              <a:t> </a:t>
            </a:r>
            <a:r>
              <a:rPr lang="fr-FR" sz="1400" b="1" dirty="0" err="1"/>
              <a:t>viability</a:t>
            </a:r>
            <a:endParaRPr lang="fr-FR" sz="14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4B6F001-FE94-4F69-98FA-7E386A92828D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Materials and Methods	</a:t>
            </a:r>
            <a:r>
              <a:rPr lang="fr-FR" b="1" dirty="0">
                <a:solidFill>
                  <a:srgbClr val="002060"/>
                </a:solidFill>
              </a:rPr>
              <a:t>Anti-ICOS </a:t>
            </a:r>
            <a:r>
              <a:rPr lang="fr-FR" b="1" dirty="0" err="1">
                <a:solidFill>
                  <a:srgbClr val="002060"/>
                </a:solidFill>
              </a:rPr>
              <a:t>ADCs</a:t>
            </a:r>
            <a:r>
              <a:rPr lang="fr-FR" b="1" dirty="0">
                <a:solidFill>
                  <a:srgbClr val="002060"/>
                </a:solidFill>
              </a:rPr>
              <a:t>: </a:t>
            </a:r>
            <a:r>
              <a:rPr lang="fr-FR" b="1" i="1" dirty="0">
                <a:solidFill>
                  <a:srgbClr val="002060"/>
                </a:solidFill>
              </a:rPr>
              <a:t>In vitro </a:t>
            </a:r>
            <a:r>
              <a:rPr lang="fr-FR" b="1" dirty="0" err="1">
                <a:solidFill>
                  <a:srgbClr val="002060"/>
                </a:solidFill>
              </a:rPr>
              <a:t>efficiency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547A194-F22D-4155-BC53-946F7B918519}"/>
              </a:ext>
            </a:extLst>
          </p:cNvPr>
          <p:cNvSpPr txBox="1"/>
          <p:nvPr/>
        </p:nvSpPr>
        <p:spPr>
          <a:xfrm>
            <a:off x="3819418" y="518793"/>
            <a:ext cx="455316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2nd part :</a:t>
            </a:r>
          </a:p>
          <a:p>
            <a:pPr algn="ctr"/>
            <a:r>
              <a:rPr lang="fr-FR" b="1" dirty="0"/>
              <a:t>FUNCTIONAL TESTS</a:t>
            </a:r>
          </a:p>
        </p:txBody>
      </p:sp>
    </p:spTree>
    <p:extLst>
      <p:ext uri="{BB962C8B-B14F-4D97-AF65-F5344CB8AC3E}">
        <p14:creationId xmlns:p14="http://schemas.microsoft.com/office/powerpoint/2010/main" val="1358731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9E0B29F-F4A4-4CE2-B6E5-2B97E4DF9EAD}"/>
              </a:ext>
            </a:extLst>
          </p:cNvPr>
          <p:cNvSpPr txBox="1"/>
          <p:nvPr/>
        </p:nvSpPr>
        <p:spPr>
          <a:xfrm>
            <a:off x="5285992" y="3917392"/>
            <a:ext cx="879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MyLa </a:t>
            </a:r>
            <a:endParaRPr lang="fr-FR" sz="1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BBF141-7A81-49F7-AC7A-CFF724253DCC}"/>
              </a:ext>
            </a:extLst>
          </p:cNvPr>
          <p:cNvSpPr txBox="1"/>
          <p:nvPr/>
        </p:nvSpPr>
        <p:spPr>
          <a:xfrm>
            <a:off x="9092283" y="3872577"/>
            <a:ext cx="879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MJ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3C8F91-B919-4E25-B9DB-2D092D28DA9F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Anti-ICOS ADCs mediate killing of </a:t>
            </a:r>
            <a:r>
              <a:rPr lang="en-US" b="1" dirty="0" err="1">
                <a:solidFill>
                  <a:srgbClr val="002060"/>
                </a:solidFill>
              </a:rPr>
              <a:t>MyLa</a:t>
            </a:r>
            <a:r>
              <a:rPr lang="en-US" b="1" dirty="0">
                <a:solidFill>
                  <a:srgbClr val="002060"/>
                </a:solidFill>
              </a:rPr>
              <a:t>, MJ, and HUT78 cell lines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0F0168-67C1-4D1B-AD7A-6C62455FE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162" r="76349" b="71005"/>
          <a:stretch/>
        </p:blipFill>
        <p:spPr>
          <a:xfrm>
            <a:off x="80099" y="4179365"/>
            <a:ext cx="2278606" cy="240707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DB7D97C-1313-43C9-B452-4EABC6493D8A}"/>
              </a:ext>
            </a:extLst>
          </p:cNvPr>
          <p:cNvGrpSpPr/>
          <p:nvPr/>
        </p:nvGrpSpPr>
        <p:grpSpPr>
          <a:xfrm>
            <a:off x="1424306" y="724165"/>
            <a:ext cx="9481381" cy="2660262"/>
            <a:chOff x="2450629" y="3540724"/>
            <a:chExt cx="10038655" cy="286273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9994F1D-4ACC-4118-96EB-A4D0B48CB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242"/>
            <a:stretch/>
          </p:blipFill>
          <p:spPr>
            <a:xfrm>
              <a:off x="2450629" y="3848501"/>
              <a:ext cx="10038655" cy="255495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148C80D-EB87-4E7D-AF48-62A79FAB3A07}"/>
                </a:ext>
              </a:extLst>
            </p:cNvPr>
            <p:cNvSpPr txBox="1"/>
            <p:nvPr/>
          </p:nvSpPr>
          <p:spPr>
            <a:xfrm>
              <a:off x="4140001" y="3540724"/>
              <a:ext cx="1011220" cy="41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JURKAT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4BD4E96-80E6-42CD-887B-8ECC037718DB}"/>
                </a:ext>
              </a:extLst>
            </p:cNvPr>
            <p:cNvSpPr txBox="1"/>
            <p:nvPr/>
          </p:nvSpPr>
          <p:spPr>
            <a:xfrm>
              <a:off x="8966136" y="3540724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J-ICOS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E30C5E2-F426-40D8-AB11-D69345F2C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49" r="12898" b="69003"/>
          <a:stretch/>
        </p:blipFill>
        <p:spPr>
          <a:xfrm>
            <a:off x="3638843" y="4255946"/>
            <a:ext cx="3860916" cy="22539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E98EA-5C2E-453C-ACED-4790A65E8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72" r="58747" b="32759"/>
          <a:stretch/>
        </p:blipFill>
        <p:spPr>
          <a:xfrm>
            <a:off x="7301316" y="4281757"/>
            <a:ext cx="3882862" cy="23085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F29799F-1427-4743-8776-D48710434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96" b="86513"/>
          <a:stretch/>
        </p:blipFill>
        <p:spPr>
          <a:xfrm>
            <a:off x="11076263" y="4598506"/>
            <a:ext cx="1115737" cy="91306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924A26-F032-472D-AFC7-5731C3391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7" t="220" r="58349" b="86834"/>
          <a:stretch/>
        </p:blipFill>
        <p:spPr>
          <a:xfrm>
            <a:off x="2252998" y="4718754"/>
            <a:ext cx="879004" cy="9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7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58" y="4734473"/>
            <a:ext cx="2097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ZoneTexte 45"/>
          <p:cNvSpPr txBox="1"/>
          <p:nvPr/>
        </p:nvSpPr>
        <p:spPr>
          <a:xfrm>
            <a:off x="1544760" y="1402864"/>
            <a:ext cx="879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Pre-</a:t>
            </a:r>
            <a:r>
              <a:rPr lang="fr-FR" sz="2400" b="1" dirty="0" err="1"/>
              <a:t>clinical</a:t>
            </a:r>
            <a:r>
              <a:rPr lang="fr-FR" sz="2400" b="1" dirty="0"/>
              <a:t> </a:t>
            </a:r>
            <a:r>
              <a:rPr lang="fr-FR" sz="2400" b="1" dirty="0" err="1"/>
              <a:t>experimentations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murine </a:t>
            </a:r>
            <a:r>
              <a:rPr lang="fr-FR" sz="2400" b="1" dirty="0" err="1"/>
              <a:t>xenograft</a:t>
            </a:r>
            <a:r>
              <a:rPr lang="fr-FR" sz="2400" b="1" dirty="0"/>
              <a:t> </a:t>
            </a:r>
            <a:r>
              <a:rPr lang="fr-FR" sz="2400" b="1" dirty="0" err="1"/>
              <a:t>models</a:t>
            </a:r>
            <a:endParaRPr lang="fr-FR" sz="2400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2885535" y="2050439"/>
            <a:ext cx="252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ym typeface="Wingdings" panose="05000000000000000000" pitchFamily="2" charset="2"/>
              </a:rPr>
              <a:t>MyLa</a:t>
            </a:r>
            <a:r>
              <a:rPr lang="fr-FR" sz="2400" b="1" dirty="0"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ym typeface="Wingdings" panose="05000000000000000000" pitchFamily="2" charset="2"/>
              </a:rPr>
              <a:t>cell</a:t>
            </a:r>
            <a:r>
              <a:rPr lang="fr-FR" sz="2400" b="1" dirty="0">
                <a:sym typeface="Wingdings" panose="05000000000000000000" pitchFamily="2" charset="2"/>
              </a:rPr>
              <a:t> line </a:t>
            </a:r>
            <a:endParaRPr lang="fr-FR" sz="24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2967514" y="3163567"/>
            <a:ext cx="453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ym typeface="Wingdings" panose="05000000000000000000" pitchFamily="2" charset="2"/>
              </a:rPr>
              <a:t> PDX of other ICOS</a:t>
            </a:r>
            <a:r>
              <a:rPr lang="fr-FR" sz="2400" b="1" baseline="30000" dirty="0">
                <a:sym typeface="Wingdings" panose="05000000000000000000" pitchFamily="2" charset="2"/>
              </a:rPr>
              <a:t>+</a:t>
            </a:r>
            <a:r>
              <a:rPr lang="fr-FR" sz="2400" b="1" dirty="0"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ym typeface="Wingdings" panose="05000000000000000000" pitchFamily="2" charset="2"/>
              </a:rPr>
              <a:t>lymphomas</a:t>
            </a:r>
            <a:r>
              <a:rPr lang="fr-FR" sz="2400" b="1" dirty="0">
                <a:sym typeface="Wingdings" panose="05000000000000000000" pitchFamily="2" charset="2"/>
              </a:rPr>
              <a:t> </a:t>
            </a:r>
            <a:endParaRPr lang="fr-FR" sz="240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5141535" y="5683279"/>
            <a:ext cx="190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ym typeface="Wingdings" panose="05000000000000000000" pitchFamily="2" charset="2"/>
              </a:rPr>
              <a:t>NSG </a:t>
            </a:r>
            <a:r>
              <a:rPr lang="fr-FR" b="1" dirty="0" err="1">
                <a:sym typeface="Wingdings" panose="05000000000000000000" pitchFamily="2" charset="2"/>
              </a:rPr>
              <a:t>mice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7A5814-9795-47F8-BDE4-2BB1B8B26B1C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Materials and Methods	</a:t>
            </a:r>
            <a:r>
              <a:rPr lang="fr-FR" b="1" dirty="0">
                <a:solidFill>
                  <a:srgbClr val="002060"/>
                </a:solidFill>
              </a:rPr>
              <a:t>Anti-ICOS </a:t>
            </a:r>
            <a:r>
              <a:rPr lang="fr-FR" b="1" dirty="0" err="1">
                <a:solidFill>
                  <a:srgbClr val="002060"/>
                </a:solidFill>
              </a:rPr>
              <a:t>ADCs</a:t>
            </a:r>
            <a:r>
              <a:rPr lang="fr-FR" b="1" dirty="0">
                <a:solidFill>
                  <a:srgbClr val="002060"/>
                </a:solidFill>
              </a:rPr>
              <a:t>: </a:t>
            </a:r>
            <a:r>
              <a:rPr lang="fr-FR" b="1" i="1" dirty="0">
                <a:solidFill>
                  <a:srgbClr val="002060"/>
                </a:solidFill>
              </a:rPr>
              <a:t>In vivo </a:t>
            </a:r>
            <a:r>
              <a:rPr lang="fr-FR" b="1" dirty="0" err="1">
                <a:solidFill>
                  <a:srgbClr val="002060"/>
                </a:solidFill>
              </a:rPr>
              <a:t>efficiency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58BB73-A482-4BB6-A298-D43C7C44D320}"/>
              </a:ext>
            </a:extLst>
          </p:cNvPr>
          <p:cNvSpPr txBox="1"/>
          <p:nvPr/>
        </p:nvSpPr>
        <p:spPr>
          <a:xfrm>
            <a:off x="2818859" y="2607003"/>
            <a:ext cx="385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ym typeface="Wingdings" panose="05000000000000000000" pitchFamily="2" charset="2"/>
              </a:rPr>
              <a:t> PDX of </a:t>
            </a:r>
            <a:r>
              <a:rPr lang="fr-FR" sz="2400" b="1" dirty="0" err="1">
                <a:sym typeface="Wingdings" panose="05000000000000000000" pitchFamily="2" charset="2"/>
              </a:rPr>
              <a:t>Sézary</a:t>
            </a:r>
            <a:r>
              <a:rPr lang="fr-FR" sz="2400" b="1" dirty="0"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ym typeface="Wingdings" panose="05000000000000000000" pitchFamily="2" charset="2"/>
              </a:rPr>
              <a:t>Syndrom</a:t>
            </a:r>
            <a:endParaRPr lang="fr-FR" sz="2400" b="1" dirty="0"/>
          </a:p>
        </p:txBody>
      </p:sp>
      <p:sp>
        <p:nvSpPr>
          <p:cNvPr id="2" name="Accolade fermante 1"/>
          <p:cNvSpPr/>
          <p:nvPr/>
        </p:nvSpPr>
        <p:spPr>
          <a:xfrm>
            <a:off x="7504777" y="2607003"/>
            <a:ext cx="219856" cy="10182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956645" y="2792951"/>
            <a:ext cx="3630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Dana-Farber Cancer</a:t>
            </a:r>
          </a:p>
          <a:p>
            <a:r>
              <a:rPr lang="en-US" dirty="0"/>
              <a:t>Institute (Boston, MA).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1682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F0D68861-CC1E-4672-8A0C-CC906FD6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56" y="526892"/>
            <a:ext cx="37909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AEB6473-D64A-4009-B11C-69684505C09A}"/>
              </a:ext>
            </a:extLst>
          </p:cNvPr>
          <p:cNvCxnSpPr/>
          <p:nvPr/>
        </p:nvCxnSpPr>
        <p:spPr>
          <a:xfrm>
            <a:off x="4955352" y="3914109"/>
            <a:ext cx="0" cy="1778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14E2B84-2274-47DB-B5A9-650E8E6C73F4}"/>
              </a:ext>
            </a:extLst>
          </p:cNvPr>
          <p:cNvCxnSpPr/>
          <p:nvPr/>
        </p:nvCxnSpPr>
        <p:spPr>
          <a:xfrm>
            <a:off x="3766802" y="3931369"/>
            <a:ext cx="0" cy="1761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18E3577-4D3A-4C76-B5E3-49D5484DF68B}"/>
              </a:ext>
            </a:extLst>
          </p:cNvPr>
          <p:cNvSpPr txBox="1"/>
          <p:nvPr/>
        </p:nvSpPr>
        <p:spPr>
          <a:xfrm>
            <a:off x="4955353" y="2498911"/>
            <a:ext cx="2281295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27 NSG </a:t>
            </a:r>
            <a:r>
              <a:rPr lang="fr-FR" sz="1500" b="1" dirty="0" err="1"/>
              <a:t>mice</a:t>
            </a:r>
            <a:endParaRPr lang="fr-FR" sz="1500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51CED0B-3995-41F8-8776-769BFCEA3EC7}"/>
              </a:ext>
            </a:extLst>
          </p:cNvPr>
          <p:cNvSpPr txBox="1"/>
          <p:nvPr/>
        </p:nvSpPr>
        <p:spPr>
          <a:xfrm>
            <a:off x="2320597" y="3377371"/>
            <a:ext cx="203618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ADC anti-CD30 </a:t>
            </a:r>
          </a:p>
          <a:p>
            <a:pPr algn="ctr"/>
            <a:r>
              <a:rPr lang="fr-FR" sz="1500" b="1" dirty="0"/>
              <a:t>7 </a:t>
            </a:r>
            <a:r>
              <a:rPr lang="fr-FR" sz="1500" b="1" dirty="0" err="1"/>
              <a:t>mice</a:t>
            </a:r>
            <a:endParaRPr lang="fr-FR" sz="15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4AFBE22-3A82-4736-B5EB-D381AFA90870}"/>
              </a:ext>
            </a:extLst>
          </p:cNvPr>
          <p:cNvSpPr txBox="1"/>
          <p:nvPr/>
        </p:nvSpPr>
        <p:spPr>
          <a:xfrm>
            <a:off x="4356778" y="3377371"/>
            <a:ext cx="203618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ADC anti-ICOS-MMAE</a:t>
            </a:r>
          </a:p>
          <a:p>
            <a:pPr algn="ctr"/>
            <a:r>
              <a:rPr lang="fr-FR" sz="1500" b="1" dirty="0"/>
              <a:t>7 </a:t>
            </a:r>
            <a:r>
              <a:rPr lang="fr-FR" sz="1500" b="1" dirty="0" err="1"/>
              <a:t>mice</a:t>
            </a:r>
            <a:endParaRPr lang="fr-FR" sz="1500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1E92E7D-D968-4233-A7A9-59596D14B40E}"/>
              </a:ext>
            </a:extLst>
          </p:cNvPr>
          <p:cNvSpPr txBox="1"/>
          <p:nvPr/>
        </p:nvSpPr>
        <p:spPr>
          <a:xfrm>
            <a:off x="6402490" y="3377371"/>
            <a:ext cx="203618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ADC anti-HER2 </a:t>
            </a:r>
          </a:p>
          <a:p>
            <a:pPr algn="ctr"/>
            <a:r>
              <a:rPr lang="fr-FR" sz="1500" b="1" dirty="0"/>
              <a:t>7 </a:t>
            </a:r>
            <a:r>
              <a:rPr lang="fr-FR" sz="1500" b="1" dirty="0" err="1"/>
              <a:t>mice</a:t>
            </a:r>
            <a:endParaRPr lang="fr-FR" sz="1500" b="1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A9F5723-6C76-4CF6-9761-7CF9943582C5}"/>
              </a:ext>
            </a:extLst>
          </p:cNvPr>
          <p:cNvSpPr txBox="1"/>
          <p:nvPr/>
        </p:nvSpPr>
        <p:spPr>
          <a:xfrm>
            <a:off x="8428558" y="3377371"/>
            <a:ext cx="153244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Control group</a:t>
            </a:r>
          </a:p>
          <a:p>
            <a:pPr algn="ctr"/>
            <a:r>
              <a:rPr lang="fr-FR" sz="1500" b="1" dirty="0"/>
              <a:t>6 </a:t>
            </a:r>
            <a:r>
              <a:rPr lang="fr-FR" sz="1500" b="1" dirty="0" err="1"/>
              <a:t>mice</a:t>
            </a:r>
            <a:endParaRPr lang="fr-FR" sz="1500" b="1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E3EBCA6-B729-459E-81F9-076F64D15B97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 flipH="1">
            <a:off x="3338688" y="2822076"/>
            <a:ext cx="2757313" cy="555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20C509F-0EAD-44D5-B898-DC913C010A21}"/>
              </a:ext>
            </a:extLst>
          </p:cNvPr>
          <p:cNvCxnSpPr>
            <a:stCxn id="29" idx="2"/>
            <a:endCxn id="34" idx="0"/>
          </p:cNvCxnSpPr>
          <p:nvPr/>
        </p:nvCxnSpPr>
        <p:spPr>
          <a:xfrm>
            <a:off x="6096000" y="2822076"/>
            <a:ext cx="3098778" cy="555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3659518-F893-494A-83EE-2A0BB8FD46D4}"/>
              </a:ext>
            </a:extLst>
          </p:cNvPr>
          <p:cNvCxnSpPr>
            <a:stCxn id="29" idx="2"/>
            <a:endCxn id="32" idx="0"/>
          </p:cNvCxnSpPr>
          <p:nvPr/>
        </p:nvCxnSpPr>
        <p:spPr>
          <a:xfrm flipH="1">
            <a:off x="5374869" y="2822076"/>
            <a:ext cx="721131" cy="555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E184212-4325-409E-9FFF-47B98049C28F}"/>
              </a:ext>
            </a:extLst>
          </p:cNvPr>
          <p:cNvCxnSpPr>
            <a:stCxn id="29" idx="2"/>
            <a:endCxn id="33" idx="0"/>
          </p:cNvCxnSpPr>
          <p:nvPr/>
        </p:nvCxnSpPr>
        <p:spPr>
          <a:xfrm>
            <a:off x="6096000" y="2822076"/>
            <a:ext cx="1324581" cy="555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F175DD10-B1A7-4B0C-9429-F608BBD34E07}"/>
              </a:ext>
            </a:extLst>
          </p:cNvPr>
          <p:cNvSpPr/>
          <p:nvPr/>
        </p:nvSpPr>
        <p:spPr>
          <a:xfrm>
            <a:off x="2917242" y="4265480"/>
            <a:ext cx="6357516" cy="8219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5A42664-AF15-4DA7-80CE-CB14ECAF7EED}"/>
              </a:ext>
            </a:extLst>
          </p:cNvPr>
          <p:cNvSpPr txBox="1"/>
          <p:nvPr/>
        </p:nvSpPr>
        <p:spPr>
          <a:xfrm>
            <a:off x="3119895" y="4245785"/>
            <a:ext cx="595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When tumors &gt; 100 mm3</a:t>
            </a:r>
          </a:p>
          <a:p>
            <a:pPr algn="ctr"/>
            <a:r>
              <a:rPr lang="en-US" sz="1600" b="1" dirty="0"/>
              <a:t>2 injections administrated (Day 1 and Day 4)</a:t>
            </a:r>
          </a:p>
          <a:p>
            <a:pPr algn="ctr"/>
            <a:r>
              <a:rPr lang="en-US" sz="1600" b="1" dirty="0"/>
              <a:t>Monitoring of tumor volume with a caliper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8E1CEA-A317-4731-BC11-CF62CA714FB9}"/>
              </a:ext>
            </a:extLst>
          </p:cNvPr>
          <p:cNvSpPr/>
          <p:nvPr/>
        </p:nvSpPr>
        <p:spPr>
          <a:xfrm>
            <a:off x="3397851" y="5692497"/>
            <a:ext cx="1932925" cy="3239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5A7E2E2-50C0-4FFD-9C0B-84EF12188B82}"/>
              </a:ext>
            </a:extLst>
          </p:cNvPr>
          <p:cNvSpPr txBox="1"/>
          <p:nvPr/>
        </p:nvSpPr>
        <p:spPr>
          <a:xfrm>
            <a:off x="3509607" y="5692497"/>
            <a:ext cx="182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GLOBAL SURVIVAL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4A85BB4-3BE0-4749-B891-4128ADA9CC17}"/>
              </a:ext>
            </a:extLst>
          </p:cNvPr>
          <p:cNvSpPr txBox="1"/>
          <p:nvPr/>
        </p:nvSpPr>
        <p:spPr>
          <a:xfrm>
            <a:off x="2114552" y="171310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Subcutaneous injection of 8.10</a:t>
            </a:r>
            <a:r>
              <a:rPr lang="en-US" i="1" baseline="30000" dirty="0">
                <a:solidFill>
                  <a:srgbClr val="FF0000"/>
                </a:solidFill>
              </a:rPr>
              <a:t>6</a:t>
            </a:r>
            <a:r>
              <a:rPr lang="en-US" i="1" dirty="0">
                <a:solidFill>
                  <a:srgbClr val="FF0000"/>
                </a:solidFill>
              </a:rPr>
              <a:t> MYLA cells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DD555D16-14AD-4E6B-B788-4082A268808D}"/>
              </a:ext>
            </a:extLst>
          </p:cNvPr>
          <p:cNvCxnSpPr/>
          <p:nvPr/>
        </p:nvCxnSpPr>
        <p:spPr>
          <a:xfrm flipV="1">
            <a:off x="4126843" y="1699918"/>
            <a:ext cx="2289541" cy="4650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1DC999B3-8659-4906-8A35-F850867DE784}"/>
              </a:ext>
            </a:extLst>
          </p:cNvPr>
          <p:cNvSpPr txBox="1"/>
          <p:nvPr/>
        </p:nvSpPr>
        <p:spPr>
          <a:xfrm>
            <a:off x="8025290" y="1835773"/>
            <a:ext cx="258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</a:rPr>
              <a:t>Intravenous</a:t>
            </a:r>
            <a:r>
              <a:rPr lang="fr-FR" i="1" dirty="0">
                <a:solidFill>
                  <a:srgbClr val="FF0000"/>
                </a:solidFill>
              </a:rPr>
              <a:t> injection of </a:t>
            </a:r>
            <a:r>
              <a:rPr lang="fr-FR" i="1" dirty="0" err="1">
                <a:solidFill>
                  <a:srgbClr val="FF0000"/>
                </a:solidFill>
              </a:rPr>
              <a:t>treatments</a:t>
            </a:r>
            <a:r>
              <a:rPr lang="fr-FR" i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2B249E50-D4AD-4228-B916-EA7E677CBF91}"/>
              </a:ext>
            </a:extLst>
          </p:cNvPr>
          <p:cNvCxnSpPr/>
          <p:nvPr/>
        </p:nvCxnSpPr>
        <p:spPr>
          <a:xfrm flipH="1" flipV="1">
            <a:off x="7727243" y="1593694"/>
            <a:ext cx="380995" cy="238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40C1AE15-ECBC-4F3F-80D6-5E28C3666416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Materials and Methods	</a:t>
            </a:r>
            <a:r>
              <a:rPr lang="fr-FR" b="1" dirty="0">
                <a:solidFill>
                  <a:srgbClr val="002060"/>
                </a:solidFill>
              </a:rPr>
              <a:t>Anti-ICOS </a:t>
            </a:r>
            <a:r>
              <a:rPr lang="fr-FR" b="1" dirty="0" err="1">
                <a:solidFill>
                  <a:srgbClr val="002060"/>
                </a:solidFill>
              </a:rPr>
              <a:t>ADCs</a:t>
            </a:r>
            <a:r>
              <a:rPr lang="fr-FR" b="1" dirty="0">
                <a:solidFill>
                  <a:srgbClr val="002060"/>
                </a:solidFill>
              </a:rPr>
              <a:t>: </a:t>
            </a:r>
            <a:r>
              <a:rPr lang="fr-FR" b="1" i="1" dirty="0">
                <a:solidFill>
                  <a:srgbClr val="002060"/>
                </a:solidFill>
              </a:rPr>
              <a:t>In vivo </a:t>
            </a:r>
            <a:r>
              <a:rPr lang="fr-FR" b="1" dirty="0" err="1">
                <a:solidFill>
                  <a:srgbClr val="002060"/>
                </a:solidFill>
              </a:rPr>
              <a:t>efficiency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5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9817" y="764709"/>
            <a:ext cx="2504348" cy="27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dirty="0">
                <a:solidFill>
                  <a:srgbClr val="002060"/>
                </a:solidFill>
              </a:rPr>
              <a:t>	</a:t>
            </a:r>
            <a:r>
              <a:rPr lang="en-US" b="1" i="1" dirty="0">
                <a:solidFill>
                  <a:srgbClr val="002060"/>
                </a:solidFill>
              </a:rPr>
              <a:t>In vivo</a:t>
            </a:r>
            <a:r>
              <a:rPr lang="en-US" b="1" dirty="0">
                <a:solidFill>
                  <a:srgbClr val="002060"/>
                </a:solidFill>
              </a:rPr>
              <a:t>, anti-ICOS-MMAE ADCs are superior to BV in terms of OS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2D9606-59BF-446A-BC01-15F559709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44167" r="45391" b="21805"/>
          <a:stretch/>
        </p:blipFill>
        <p:spPr>
          <a:xfrm>
            <a:off x="1076325" y="1341232"/>
            <a:ext cx="9867900" cy="417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6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31683" r="14286" b="52385"/>
          <a:stretch/>
        </p:blipFill>
        <p:spPr bwMode="auto">
          <a:xfrm rot="16200000">
            <a:off x="-1374323" y="3401844"/>
            <a:ext cx="6137012" cy="77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53376" r="14286" b="36453"/>
          <a:stretch/>
        </p:blipFill>
        <p:spPr bwMode="auto">
          <a:xfrm rot="16200000">
            <a:off x="-740485" y="3542518"/>
            <a:ext cx="6137012" cy="49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 rot="19288385">
            <a:off x="1312612" y="374595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ICOS</a:t>
            </a:r>
          </a:p>
        </p:txBody>
      </p:sp>
      <p:sp>
        <p:nvSpPr>
          <p:cNvPr id="19" name="ZoneTexte 18"/>
          <p:cNvSpPr txBox="1"/>
          <p:nvPr/>
        </p:nvSpPr>
        <p:spPr>
          <a:xfrm rot="19288385">
            <a:off x="1711642" y="393992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CD30</a:t>
            </a:r>
          </a:p>
        </p:txBody>
      </p:sp>
      <p:sp>
        <p:nvSpPr>
          <p:cNvPr id="20" name="ZoneTexte 19"/>
          <p:cNvSpPr txBox="1"/>
          <p:nvPr/>
        </p:nvSpPr>
        <p:spPr>
          <a:xfrm rot="19288385">
            <a:off x="2097193" y="393994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HER2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96347" y="1087597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J7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71005" y="2014472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J14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71004" y="2996162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J21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971003" y="4076282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J28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956193" y="5084394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J34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56192" y="6092506"/>
            <a:ext cx="6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J40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039893" y="5850061"/>
            <a:ext cx="634004" cy="37325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101DB7E9-2765-445A-A1B8-1E216DE867DC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dirty="0">
                <a:solidFill>
                  <a:srgbClr val="002060"/>
                </a:solidFill>
              </a:rPr>
              <a:t>	</a:t>
            </a:r>
            <a:r>
              <a:rPr lang="en-US" b="1" i="1" dirty="0">
                <a:solidFill>
                  <a:srgbClr val="002060"/>
                </a:solidFill>
              </a:rPr>
              <a:t>In vivo</a:t>
            </a:r>
            <a:r>
              <a:rPr lang="en-US" b="1" dirty="0">
                <a:solidFill>
                  <a:srgbClr val="002060"/>
                </a:solidFill>
              </a:rPr>
              <a:t>, anti-ICOS-MMAE ADCs prevents the development of metastases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581011-D23C-4483-AE8D-8F1D70BE6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7" t="28055" r="68047" b="43333"/>
          <a:stretch/>
        </p:blipFill>
        <p:spPr>
          <a:xfrm>
            <a:off x="2574997" y="2276082"/>
            <a:ext cx="3328149" cy="23641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5D3349-3FA4-4CF5-A69C-398EF0FF8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13" t="28194" r="44531" b="42084"/>
          <a:stretch/>
        </p:blipFill>
        <p:spPr>
          <a:xfrm>
            <a:off x="5719424" y="2276082"/>
            <a:ext cx="3328149" cy="24559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7576DE-218A-4335-9027-572135972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7" t="61276" r="68047" b="11667"/>
          <a:stretch/>
        </p:blipFill>
        <p:spPr>
          <a:xfrm>
            <a:off x="8863850" y="2276082"/>
            <a:ext cx="3328150" cy="223575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75F36F3-CA09-44AF-9F68-4FDA0D4572DA}"/>
              </a:ext>
            </a:extLst>
          </p:cNvPr>
          <p:cNvSpPr txBox="1"/>
          <p:nvPr/>
        </p:nvSpPr>
        <p:spPr>
          <a:xfrm>
            <a:off x="7341629" y="20002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Spleen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6357069-1463-47CD-B489-FA9E8AA28B11}"/>
              </a:ext>
            </a:extLst>
          </p:cNvPr>
          <p:cNvSpPr txBox="1"/>
          <p:nvPr/>
        </p:nvSpPr>
        <p:spPr>
          <a:xfrm>
            <a:off x="4201318" y="20002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Lungs</a:t>
            </a:r>
            <a:endParaRPr lang="fr-FR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16935AD-C88D-4DB9-ACF6-98CE03A966A8}"/>
              </a:ext>
            </a:extLst>
          </p:cNvPr>
          <p:cNvSpPr txBox="1"/>
          <p:nvPr/>
        </p:nvSpPr>
        <p:spPr>
          <a:xfrm>
            <a:off x="10486056" y="20002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Liver</a:t>
            </a:r>
            <a:endParaRPr lang="fr-FR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DDFFBB8-F62A-49F8-9670-7664C96F3372}"/>
              </a:ext>
            </a:extLst>
          </p:cNvPr>
          <p:cNvSpPr txBox="1"/>
          <p:nvPr/>
        </p:nvSpPr>
        <p:spPr>
          <a:xfrm>
            <a:off x="4133851" y="5215199"/>
            <a:ext cx="66008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Metastases</a:t>
            </a:r>
            <a:r>
              <a:rPr lang="fr-FR" b="1" dirty="0"/>
              <a:t> at D25</a:t>
            </a:r>
          </a:p>
        </p:txBody>
      </p:sp>
    </p:spTree>
    <p:extLst>
      <p:ext uri="{BB962C8B-B14F-4D97-AF65-F5344CB8AC3E}">
        <p14:creationId xmlns:p14="http://schemas.microsoft.com/office/powerpoint/2010/main" val="2257374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08" y="1077267"/>
            <a:ext cx="2715052" cy="152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0" y="-5046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Anti-ICOS-MMAE ADCs have a potent in vivo efficacy in PDXs of ICOS</a:t>
            </a:r>
            <a:r>
              <a:rPr lang="en-US" b="1" baseline="30000" dirty="0">
                <a:solidFill>
                  <a:srgbClr val="002060"/>
                </a:solidFill>
              </a:rPr>
              <a:t>+</a:t>
            </a:r>
            <a:r>
              <a:rPr lang="en-US" b="1" dirty="0">
                <a:solidFill>
                  <a:srgbClr val="002060"/>
                </a:solidFill>
              </a:rPr>
              <a:t> lymphomas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68" y="519554"/>
            <a:ext cx="1855235" cy="1855235"/>
          </a:xfrm>
          <a:prstGeom prst="rect">
            <a:avLst/>
          </a:prstGeom>
        </p:spPr>
      </p:pic>
      <p:sp>
        <p:nvSpPr>
          <p:cNvPr id="5" name="Flèche courbée vers la gauche 4"/>
          <p:cNvSpPr/>
          <p:nvPr/>
        </p:nvSpPr>
        <p:spPr>
          <a:xfrm rot="3914750">
            <a:off x="6519600" y="981294"/>
            <a:ext cx="587148" cy="2216758"/>
          </a:xfrm>
          <a:prstGeom prst="curved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511827" y="2634838"/>
            <a:ext cx="37973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PDX of </a:t>
            </a:r>
            <a:r>
              <a:rPr lang="fr-FR" b="1" dirty="0" err="1">
                <a:solidFill>
                  <a:srgbClr val="7030A0"/>
                </a:solidFill>
              </a:rPr>
              <a:t>Sézary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752187" y="1077267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768994" y="1261495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986104" y="1202406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986104" y="981628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903743" y="1439440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5532160" y="1964493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368288" y="2080776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345877" y="1898373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49214" y="3938771"/>
            <a:ext cx="2036182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PDX </a:t>
            </a:r>
            <a:r>
              <a:rPr lang="fr-FR" sz="1500" b="1" dirty="0" err="1"/>
              <a:t>engraftment</a:t>
            </a:r>
            <a:endParaRPr lang="fr-FR" sz="15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185571" y="5239457"/>
            <a:ext cx="203618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err="1"/>
              <a:t>Mice</a:t>
            </a:r>
            <a:r>
              <a:rPr lang="fr-FR" sz="1500" b="1" dirty="0"/>
              <a:t> weight loss </a:t>
            </a:r>
          </a:p>
          <a:p>
            <a:pPr algn="ctr"/>
            <a:r>
              <a:rPr lang="fr-FR" sz="1500" b="1" dirty="0"/>
              <a:t>= advanced stage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937706" y="3402366"/>
            <a:ext cx="231658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err="1"/>
              <a:t>Cytometry</a:t>
            </a:r>
            <a:r>
              <a:rPr lang="fr-FR" sz="1500" b="1" dirty="0"/>
              <a:t>: quantification of tumor cells and equal distribution of treatment groups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2279576" y="4614603"/>
            <a:ext cx="7416824" cy="4362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6287592" y="5239457"/>
            <a:ext cx="2583877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Treatment : </a:t>
            </a:r>
          </a:p>
          <a:p>
            <a:pPr algn="ctr"/>
            <a:r>
              <a:rPr lang="fr-FR" sz="1500" b="1" dirty="0"/>
              <a:t>6 ADC anti-ICOS-MMAE mice</a:t>
            </a:r>
          </a:p>
          <a:p>
            <a:pPr algn="ctr"/>
            <a:r>
              <a:rPr lang="fr-FR" sz="1500" b="1" dirty="0"/>
              <a:t>7 ADC anti-HER2 mice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847409" y="3188319"/>
            <a:ext cx="2036182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AT </a:t>
            </a:r>
            <a:r>
              <a:rPr lang="fr-FR" sz="1500" b="1" dirty="0">
                <a:solidFill>
                  <a:srgbClr val="FF0000"/>
                </a:solidFill>
              </a:rPr>
              <a:t>J15</a:t>
            </a:r>
            <a:r>
              <a:rPr lang="fr-FR" sz="1500" b="1" dirty="0"/>
              <a:t>:</a:t>
            </a:r>
          </a:p>
          <a:p>
            <a:pPr algn="ctr"/>
            <a:r>
              <a:rPr lang="fr-FR" sz="1500" b="1" dirty="0"/>
              <a:t>Quantification of the number of tumor cells in blood and organs</a:t>
            </a:r>
          </a:p>
        </p:txBody>
      </p:sp>
      <p:cxnSp>
        <p:nvCxnSpPr>
          <p:cNvPr id="9" name="Connecteur droit 8"/>
          <p:cNvCxnSpPr>
            <a:stCxn id="18" idx="2"/>
          </p:cNvCxnSpPr>
          <p:nvPr/>
        </p:nvCxnSpPr>
        <p:spPr>
          <a:xfrm>
            <a:off x="2767305" y="4261933"/>
            <a:ext cx="0" cy="567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203662" y="4829649"/>
            <a:ext cx="0" cy="352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054580" y="4565930"/>
            <a:ext cx="0" cy="352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7603118" y="4886787"/>
            <a:ext cx="0" cy="352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8865500" y="4438268"/>
            <a:ext cx="0" cy="352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074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08" y="1077267"/>
            <a:ext cx="2715052" cy="152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68" y="519554"/>
            <a:ext cx="1855235" cy="1855235"/>
          </a:xfrm>
          <a:prstGeom prst="rect">
            <a:avLst/>
          </a:prstGeom>
        </p:spPr>
      </p:pic>
      <p:sp>
        <p:nvSpPr>
          <p:cNvPr id="5" name="Flèche courbée vers la gauche 4"/>
          <p:cNvSpPr/>
          <p:nvPr/>
        </p:nvSpPr>
        <p:spPr>
          <a:xfrm rot="3914750">
            <a:off x="6519600" y="981294"/>
            <a:ext cx="587148" cy="2216758"/>
          </a:xfrm>
          <a:prstGeom prst="curved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511827" y="2634838"/>
            <a:ext cx="37973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PDX of </a:t>
            </a:r>
            <a:r>
              <a:rPr lang="fr-FR" b="1" dirty="0" err="1">
                <a:solidFill>
                  <a:srgbClr val="7030A0"/>
                </a:solidFill>
              </a:rPr>
              <a:t>Sézary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752187" y="1077267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768994" y="1261495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986104" y="1202406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986104" y="981628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903743" y="1439440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5532160" y="1964493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368288" y="2080776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345877" y="1898373"/>
            <a:ext cx="190451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2963652" y="3105256"/>
            <a:ext cx="626469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AT </a:t>
            </a:r>
            <a:r>
              <a:rPr lang="fr-FR" sz="1500" b="1" dirty="0">
                <a:solidFill>
                  <a:srgbClr val="FF0000"/>
                </a:solidFill>
              </a:rPr>
              <a:t>J15</a:t>
            </a:r>
            <a:r>
              <a:rPr lang="fr-FR" sz="1500" b="1" dirty="0"/>
              <a:t>:</a:t>
            </a:r>
          </a:p>
          <a:p>
            <a:pPr algn="ctr"/>
            <a:r>
              <a:rPr lang="fr-FR" sz="1500" b="1" dirty="0"/>
              <a:t>Quantification of the number of tumor cells in blood and organs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0" y="-5046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Anti-ICOS-MMAE ADCs have a potent in vivo efficacy in PDXs of ICOS</a:t>
            </a:r>
            <a:r>
              <a:rPr lang="en-US" b="1" baseline="30000" dirty="0">
                <a:solidFill>
                  <a:srgbClr val="002060"/>
                </a:solidFill>
              </a:rPr>
              <a:t>+</a:t>
            </a:r>
            <a:r>
              <a:rPr lang="en-US" b="1" dirty="0">
                <a:solidFill>
                  <a:srgbClr val="002060"/>
                </a:solidFill>
              </a:rPr>
              <a:t> lymphomas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7586" t="22731" r="68906" b="54947"/>
          <a:stretch/>
        </p:blipFill>
        <p:spPr>
          <a:xfrm>
            <a:off x="367826" y="4385300"/>
            <a:ext cx="3972161" cy="23573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l="31862" t="22265" r="47584" b="52354"/>
          <a:stretch/>
        </p:blipFill>
        <p:spPr>
          <a:xfrm>
            <a:off x="4670334" y="4280041"/>
            <a:ext cx="3289111" cy="25384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53184" t="22401" r="26773" b="51944"/>
          <a:stretch/>
        </p:blipFill>
        <p:spPr>
          <a:xfrm>
            <a:off x="8652680" y="4176844"/>
            <a:ext cx="3207224" cy="256578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275F36F3-CA09-44AF-9F68-4FDA0D4572DA}"/>
              </a:ext>
            </a:extLst>
          </p:cNvPr>
          <p:cNvSpPr txBox="1"/>
          <p:nvPr/>
        </p:nvSpPr>
        <p:spPr>
          <a:xfrm>
            <a:off x="10256292" y="3934914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Spleen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6357069-1463-47CD-B489-FA9E8AA28B11}"/>
              </a:ext>
            </a:extLst>
          </p:cNvPr>
          <p:cNvSpPr txBox="1"/>
          <p:nvPr/>
        </p:nvSpPr>
        <p:spPr>
          <a:xfrm>
            <a:off x="1630152" y="393138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Blood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16935AD-C88D-4DB9-ACF6-98CE03A966A8}"/>
              </a:ext>
            </a:extLst>
          </p:cNvPr>
          <p:cNvSpPr txBox="1"/>
          <p:nvPr/>
        </p:nvSpPr>
        <p:spPr>
          <a:xfrm>
            <a:off x="5922780" y="3931388"/>
            <a:ext cx="158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Bone</a:t>
            </a:r>
            <a:r>
              <a:rPr lang="fr-FR" b="1" dirty="0"/>
              <a:t> </a:t>
            </a:r>
            <a:r>
              <a:rPr lang="fr-FR" b="1" dirty="0" err="1"/>
              <a:t>marrow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37555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08" y="1077267"/>
            <a:ext cx="2715052" cy="152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4891433" y="3912306"/>
            <a:ext cx="2281295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30 NSG mice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853318" y="4508975"/>
            <a:ext cx="203618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Vincristine</a:t>
            </a:r>
          </a:p>
          <a:p>
            <a:pPr algn="ctr"/>
            <a:r>
              <a:rPr lang="fr-FR" sz="1500" b="1" dirty="0"/>
              <a:t>10 mice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013986" y="4508977"/>
            <a:ext cx="203618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ADC anti-ICOS</a:t>
            </a:r>
          </a:p>
          <a:p>
            <a:pPr algn="ctr"/>
            <a:r>
              <a:rPr lang="fr-FR" sz="1500" b="1" dirty="0"/>
              <a:t>10 mice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200899" y="4492948"/>
            <a:ext cx="153244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Control Group</a:t>
            </a:r>
          </a:p>
          <a:p>
            <a:pPr algn="ctr"/>
            <a:r>
              <a:rPr lang="fr-FR" sz="1500" b="1" dirty="0"/>
              <a:t>10 mice</a:t>
            </a:r>
          </a:p>
        </p:txBody>
      </p:sp>
      <p:cxnSp>
        <p:nvCxnSpPr>
          <p:cNvPr id="48" name="Connecteur droit avec flèche 47"/>
          <p:cNvCxnSpPr>
            <a:stCxn id="41" idx="2"/>
            <a:endCxn id="42" idx="0"/>
          </p:cNvCxnSpPr>
          <p:nvPr/>
        </p:nvCxnSpPr>
        <p:spPr>
          <a:xfrm flipH="1">
            <a:off x="3871412" y="4235471"/>
            <a:ext cx="2160669" cy="2735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41" idx="2"/>
            <a:endCxn id="45" idx="0"/>
          </p:cNvCxnSpPr>
          <p:nvPr/>
        </p:nvCxnSpPr>
        <p:spPr>
          <a:xfrm>
            <a:off x="6032081" y="4235468"/>
            <a:ext cx="1935039" cy="2574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stCxn id="41" idx="2"/>
            <a:endCxn id="43" idx="0"/>
          </p:cNvCxnSpPr>
          <p:nvPr/>
        </p:nvCxnSpPr>
        <p:spPr>
          <a:xfrm flipH="1">
            <a:off x="6032080" y="4235471"/>
            <a:ext cx="1" cy="2735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729273" y="5106661"/>
            <a:ext cx="6357516" cy="5668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2931926" y="5106656"/>
            <a:ext cx="5952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Blast </a:t>
            </a:r>
            <a:r>
              <a:rPr lang="fr-FR" sz="1400" b="1" dirty="0" err="1"/>
              <a:t>detection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</a:t>
            </a:r>
            <a:r>
              <a:rPr lang="fr-FR" sz="1400" b="1" dirty="0" err="1"/>
              <a:t>cytometry</a:t>
            </a:r>
            <a:r>
              <a:rPr lang="fr-FR" sz="1400" b="1" dirty="0"/>
              <a:t> at J21</a:t>
            </a:r>
          </a:p>
          <a:p>
            <a:pPr algn="ctr"/>
            <a:r>
              <a:rPr lang="fr-FR" sz="1400" b="1" dirty="0"/>
              <a:t>Then treatment</a:t>
            </a:r>
          </a:p>
          <a:p>
            <a:pPr algn="ctr"/>
            <a:endParaRPr lang="fr-FR" sz="1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68" y="519554"/>
            <a:ext cx="1855235" cy="185523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696937" y="988782"/>
            <a:ext cx="270180" cy="2982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435505" y="1857981"/>
            <a:ext cx="270180" cy="2982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courbée vers la gauche 4"/>
          <p:cNvSpPr/>
          <p:nvPr/>
        </p:nvSpPr>
        <p:spPr>
          <a:xfrm rot="3914750">
            <a:off x="6519600" y="981294"/>
            <a:ext cx="587148" cy="221675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079779" y="2634841"/>
            <a:ext cx="46535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ICOS</a:t>
            </a:r>
            <a:r>
              <a:rPr lang="fr-FR" b="1" baseline="30000" dirty="0">
                <a:solidFill>
                  <a:srgbClr val="FF0000"/>
                </a:solidFill>
              </a:rPr>
              <a:t>+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angio-immunoblastic </a:t>
            </a:r>
            <a:r>
              <a:rPr lang="fr-FR" b="1" dirty="0">
                <a:solidFill>
                  <a:srgbClr val="FF0000"/>
                </a:solidFill>
              </a:rPr>
              <a:t>lymphoma PDX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0" y="-5046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Anti-ICOS-MMAE ADCs have a potent in vivo efficacy in PDXs of ICOS</a:t>
            </a:r>
            <a:r>
              <a:rPr lang="en-US" b="1" baseline="30000" dirty="0">
                <a:solidFill>
                  <a:srgbClr val="002060"/>
                </a:solidFill>
              </a:rPr>
              <a:t>+</a:t>
            </a:r>
            <a:r>
              <a:rPr lang="en-US" b="1" dirty="0">
                <a:solidFill>
                  <a:srgbClr val="002060"/>
                </a:solidFill>
              </a:rPr>
              <a:t> lymphomas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422508A9-3917-4AC2-AC19-75752D704C57}"/>
              </a:ext>
            </a:extLst>
          </p:cNvPr>
          <p:cNvSpPr txBox="1"/>
          <p:nvPr/>
        </p:nvSpPr>
        <p:spPr>
          <a:xfrm>
            <a:off x="2444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 err="1">
                <a:solidFill>
                  <a:srgbClr val="002060"/>
                </a:solidFill>
              </a:rPr>
              <a:t>Cutaneous</a:t>
            </a:r>
            <a:r>
              <a:rPr lang="fr-FR" b="1" dirty="0">
                <a:solidFill>
                  <a:srgbClr val="002060"/>
                </a:solidFill>
              </a:rPr>
              <a:t> T-</a:t>
            </a:r>
            <a:r>
              <a:rPr lang="fr-FR" b="1" dirty="0" err="1">
                <a:solidFill>
                  <a:srgbClr val="002060"/>
                </a:solidFill>
              </a:rPr>
              <a:t>Cell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Lymphomas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immunopathogenesis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ECDE0D2-4D72-406C-8834-F726C3F09094}"/>
              </a:ext>
            </a:extLst>
          </p:cNvPr>
          <p:cNvSpPr txBox="1"/>
          <p:nvPr/>
        </p:nvSpPr>
        <p:spPr>
          <a:xfrm>
            <a:off x="834894" y="2462250"/>
            <a:ext cx="146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Chronic antigen </a:t>
            </a:r>
            <a:r>
              <a:rPr lang="fr-FR" b="1" dirty="0"/>
              <a:t>stimulation</a:t>
            </a:r>
          </a:p>
        </p:txBody>
      </p:sp>
      <p:sp>
        <p:nvSpPr>
          <p:cNvPr id="34" name="Étoile à 7 branches 10">
            <a:extLst>
              <a:ext uri="{FF2B5EF4-FFF2-40B4-BE49-F238E27FC236}">
                <a16:creationId xmlns:a16="http://schemas.microsoft.com/office/drawing/2014/main" id="{848A4F3C-2BEB-4534-B3EE-9CAE367A216A}"/>
              </a:ext>
            </a:extLst>
          </p:cNvPr>
          <p:cNvSpPr/>
          <p:nvPr/>
        </p:nvSpPr>
        <p:spPr>
          <a:xfrm>
            <a:off x="167853" y="2232184"/>
            <a:ext cx="2787667" cy="1360958"/>
          </a:xfrm>
          <a:prstGeom prst="star7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2">
            <a:extLst>
              <a:ext uri="{FF2B5EF4-FFF2-40B4-BE49-F238E27FC236}">
                <a16:creationId xmlns:a16="http://schemas.microsoft.com/office/drawing/2014/main" id="{34C42932-A857-4794-8DD3-2544C8E29B55}"/>
              </a:ext>
            </a:extLst>
          </p:cNvPr>
          <p:cNvSpPr/>
          <p:nvPr/>
        </p:nvSpPr>
        <p:spPr>
          <a:xfrm rot="18557982">
            <a:off x="2305994" y="1872017"/>
            <a:ext cx="827135" cy="198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12">
            <a:extLst>
              <a:ext uri="{FF2B5EF4-FFF2-40B4-BE49-F238E27FC236}">
                <a16:creationId xmlns:a16="http://schemas.microsoft.com/office/drawing/2014/main" id="{5B042487-D842-44CA-B824-301626BE4598}"/>
              </a:ext>
            </a:extLst>
          </p:cNvPr>
          <p:cNvSpPr/>
          <p:nvPr/>
        </p:nvSpPr>
        <p:spPr>
          <a:xfrm rot="2400008">
            <a:off x="2378320" y="3588841"/>
            <a:ext cx="699870" cy="2200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BE50B01-A4A8-48B0-922B-AC0233F71914}"/>
              </a:ext>
            </a:extLst>
          </p:cNvPr>
          <p:cNvSpPr txBox="1"/>
          <p:nvPr/>
        </p:nvSpPr>
        <p:spPr>
          <a:xfrm>
            <a:off x="2839816" y="751916"/>
            <a:ext cx="347661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err="1"/>
              <a:t>Tumor </a:t>
            </a:r>
            <a:r>
              <a:rPr lang="fr-FR" sz="1500" b="1" dirty="0"/>
              <a:t>micro-environment modification</a:t>
            </a:r>
          </a:p>
          <a:p>
            <a:pPr algn="ctr"/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Skin homing of </a:t>
            </a:r>
            <a:r>
              <a:rPr lang="fr-FR" sz="15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malignant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LT CD4</a:t>
            </a:r>
            <a:r>
              <a:rPr lang="fr-FR" sz="15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fr-FR" sz="1500" b="1" baseline="-25000" dirty="0">
              <a:solidFill>
                <a:srgbClr val="FF0000"/>
              </a:solidFill>
            </a:endParaRPr>
          </a:p>
        </p:txBody>
      </p:sp>
      <p:pic>
        <p:nvPicPr>
          <p:cNvPr id="38" name="Picture 4" descr="http://www.google.fr/url?source=imglanding&amp;ct=img&amp;q=http://www.beckmancoulter.com/ucm/idc/groups/public/@wsr/@researchdiscovery/@productsservices/@flowcytometry/documents/webasset/glb_bci_152684.jpg&amp;sa=X&amp;ei=Fn9kVdS3H-SAywPc1IDwAg&amp;ved=0CAkQ8wc4Ig&amp;usg=AFQjCNGfivpUL_XloNSwkDaTtOlYxwHY-Q">
            <a:extLst>
              <a:ext uri="{FF2B5EF4-FFF2-40B4-BE49-F238E27FC236}">
                <a16:creationId xmlns:a16="http://schemas.microsoft.com/office/drawing/2014/main" id="{C7BB4826-44FB-4C4A-B724-5B86AAEB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14" y="1450666"/>
            <a:ext cx="434152" cy="4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EB23C98-34D5-4A11-B674-D32EACDA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70" y="1469066"/>
            <a:ext cx="440627" cy="36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044F5DE2-C23D-47AD-8E5C-96A42174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40" y="1461908"/>
            <a:ext cx="638409" cy="3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96101BB-EBA4-41B3-B7A7-87CDC79D077B}"/>
              </a:ext>
            </a:extLst>
          </p:cNvPr>
          <p:cNvSpPr txBox="1"/>
          <p:nvPr/>
        </p:nvSpPr>
        <p:spPr>
          <a:xfrm>
            <a:off x="3197186" y="4042467"/>
            <a:ext cx="3081099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Adaptive immune </a:t>
            </a:r>
            <a:r>
              <a:rPr lang="fr-FR" sz="1500" b="1" dirty="0" err="1"/>
              <a:t>response </a:t>
            </a:r>
            <a:endParaRPr lang="fr-FR" sz="1500" b="1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5CF094CB-76B1-4450-93BA-31D9B822F6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3256904" y="4553106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EBFFB3C-C697-4BF4-98C7-445F5FF1A1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3367231" y="4653959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A33280F1-249B-4ACA-9D6D-66CC94057F8C}"/>
              </a:ext>
            </a:extLst>
          </p:cNvPr>
          <p:cNvSpPr txBox="1"/>
          <p:nvPr/>
        </p:nvSpPr>
        <p:spPr>
          <a:xfrm>
            <a:off x="3167248" y="4907772"/>
            <a:ext cx="877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↑LT</a:t>
            </a:r>
            <a:r>
              <a:rPr lang="fr-FR" sz="1600" b="1" baseline="-25000" dirty="0"/>
              <a:t>REG</a:t>
            </a:r>
            <a:r>
              <a:rPr lang="fr-FR" sz="1600" b="1" dirty="0"/>
              <a:t>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682FF0E-4669-4475-AECB-1087D4E61972}"/>
              </a:ext>
            </a:extLst>
          </p:cNvPr>
          <p:cNvSpPr txBox="1"/>
          <p:nvPr/>
        </p:nvSpPr>
        <p:spPr>
          <a:xfrm>
            <a:off x="7407036" y="6200213"/>
            <a:ext cx="3352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/>
              <a:t>Rubio Gonzalez B et al. </a:t>
            </a:r>
            <a:r>
              <a:rPr lang="fr-FR" sz="1200" i="1" dirty="0" err="1"/>
              <a:t>Curr</a:t>
            </a:r>
            <a:r>
              <a:rPr lang="fr-FR" sz="1200" i="1" dirty="0"/>
              <a:t> </a:t>
            </a:r>
            <a:r>
              <a:rPr lang="fr-FR" sz="1200" i="1" dirty="0" err="1"/>
              <a:t>Opin</a:t>
            </a:r>
            <a:r>
              <a:rPr lang="fr-FR" sz="1200" i="1" dirty="0"/>
              <a:t> </a:t>
            </a:r>
            <a:r>
              <a:rPr lang="fr-FR" sz="1200" i="1" dirty="0" err="1"/>
              <a:t>Oncol</a:t>
            </a:r>
            <a:r>
              <a:rPr lang="fr-FR" sz="1200" i="1" dirty="0"/>
              <a:t> 2016.</a:t>
            </a:r>
          </a:p>
        </p:txBody>
      </p:sp>
      <p:sp>
        <p:nvSpPr>
          <p:cNvPr id="53" name="Double flèche horizontale 76">
            <a:extLst>
              <a:ext uri="{FF2B5EF4-FFF2-40B4-BE49-F238E27FC236}">
                <a16:creationId xmlns:a16="http://schemas.microsoft.com/office/drawing/2014/main" id="{7135DB6B-528E-42F0-B4E3-0FC8100511EE}"/>
              </a:ext>
            </a:extLst>
          </p:cNvPr>
          <p:cNvSpPr/>
          <p:nvPr/>
        </p:nvSpPr>
        <p:spPr>
          <a:xfrm rot="16200000">
            <a:off x="3786399" y="2878014"/>
            <a:ext cx="1735086" cy="28147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F1974B3-A06C-445A-8264-A17D5627E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066">
            <a:off x="4327056" y="4589001"/>
            <a:ext cx="273423" cy="282122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B401763-E570-4FC0-8BD5-E9EC8CC84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066">
            <a:off x="4424163" y="4674787"/>
            <a:ext cx="273423" cy="282122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E498DC2-138C-481E-B87C-A543D62DE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5275480" y="4585397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5CB0CD4-4833-4D22-A00F-E0D2585D3A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5891166" y="4609018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DACC2E61-2188-4815-AAF7-2D39091D6D8C}"/>
              </a:ext>
            </a:extLst>
          </p:cNvPr>
          <p:cNvSpPr txBox="1"/>
          <p:nvPr/>
        </p:nvSpPr>
        <p:spPr>
          <a:xfrm>
            <a:off x="4054393" y="4932252"/>
            <a:ext cx="1059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↓LT</a:t>
            </a:r>
            <a:r>
              <a:rPr lang="fr-FR" sz="1600" b="1" baseline="-25000" dirty="0"/>
              <a:t> </a:t>
            </a:r>
            <a:r>
              <a:rPr lang="fr-FR" sz="1600" b="1" dirty="0"/>
              <a:t>CD8</a:t>
            </a:r>
            <a:r>
              <a:rPr lang="fr-FR" sz="1600" b="1" baseline="30000" dirty="0"/>
              <a:t>+</a:t>
            </a:r>
            <a:r>
              <a:rPr lang="fr-FR" sz="1600" b="1" dirty="0"/>
              <a:t>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B0F180A-5393-446C-B024-774828A21DF9}"/>
              </a:ext>
            </a:extLst>
          </p:cNvPr>
          <p:cNvSpPr txBox="1"/>
          <p:nvPr/>
        </p:nvSpPr>
        <p:spPr>
          <a:xfrm>
            <a:off x="5176566" y="4827215"/>
            <a:ext cx="1164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</a:t>
            </a:r>
            <a:r>
              <a:rPr lang="fr-FR" sz="1600" b="1" baseline="-25000" dirty="0"/>
              <a:t>H</a:t>
            </a:r>
            <a:r>
              <a:rPr lang="fr-FR" sz="1600" b="1" dirty="0"/>
              <a:t>1 </a:t>
            </a:r>
            <a:r>
              <a:rPr lang="fr-FR" sz="1600" b="1" dirty="0">
                <a:sym typeface="Wingdings" panose="05000000000000000000" pitchFamily="2" charset="2"/>
              </a:rPr>
              <a:t> T</a:t>
            </a:r>
            <a:r>
              <a:rPr lang="fr-FR" sz="1600" b="1" baseline="-25000" dirty="0">
                <a:sym typeface="Wingdings" panose="05000000000000000000" pitchFamily="2" charset="2"/>
              </a:rPr>
              <a:t>H</a:t>
            </a:r>
            <a:r>
              <a:rPr lang="fr-FR" sz="1600" b="1" dirty="0">
                <a:sym typeface="Wingdings" panose="05000000000000000000" pitchFamily="2" charset="2"/>
              </a:rPr>
              <a:t>2</a:t>
            </a:r>
            <a:endParaRPr lang="fr-FR" sz="1600" b="1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AD3ED92-2DB3-47C4-875C-8FF38D68823F}"/>
              </a:ext>
            </a:extLst>
          </p:cNvPr>
          <p:cNvSpPr txBox="1"/>
          <p:nvPr/>
        </p:nvSpPr>
        <p:spPr>
          <a:xfrm>
            <a:off x="6811443" y="6412175"/>
            <a:ext cx="3948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err="1"/>
              <a:t>Durgin</a:t>
            </a:r>
            <a:r>
              <a:rPr lang="fr-FR" sz="1200" i="1" dirty="0"/>
              <a:t> J et al. J Am </a:t>
            </a:r>
            <a:r>
              <a:rPr lang="fr-FR" sz="1200" i="1" dirty="0" err="1"/>
              <a:t>Acad</a:t>
            </a:r>
            <a:r>
              <a:rPr lang="fr-FR" sz="1200" i="1" dirty="0"/>
              <a:t> </a:t>
            </a:r>
            <a:r>
              <a:rPr lang="fr-FR" sz="1200" i="1" dirty="0" err="1"/>
              <a:t>Dermatol</a:t>
            </a:r>
            <a:r>
              <a:rPr lang="fr-FR" sz="1200" i="1" dirty="0"/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1965125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08" y="1077267"/>
            <a:ext cx="2715052" cy="152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68" y="519554"/>
            <a:ext cx="1855235" cy="185523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696937" y="988782"/>
            <a:ext cx="270180" cy="2982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435505" y="1857981"/>
            <a:ext cx="270180" cy="2982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courbée vers la gauche 4"/>
          <p:cNvSpPr/>
          <p:nvPr/>
        </p:nvSpPr>
        <p:spPr>
          <a:xfrm rot="3914750">
            <a:off x="6519600" y="981294"/>
            <a:ext cx="587148" cy="221675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511827" y="2634838"/>
            <a:ext cx="379733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FF0000"/>
                </a:solidFill>
              </a:rPr>
              <a:t>ICOS</a:t>
            </a:r>
            <a:r>
              <a:rPr lang="fr-FR" sz="1500" b="1" baseline="30000" dirty="0">
                <a:solidFill>
                  <a:srgbClr val="FF0000"/>
                </a:solidFill>
              </a:rPr>
              <a:t>+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angio-immunoblastic </a:t>
            </a:r>
            <a:r>
              <a:rPr lang="fr-FR" sz="1500" b="1" dirty="0">
                <a:solidFill>
                  <a:srgbClr val="FF0000"/>
                </a:solidFill>
              </a:rPr>
              <a:t>lymphoma PDX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0" y="-5046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2">
                    <a:lumMod val="50000"/>
                  </a:schemeClr>
                </a:solidFill>
              </a:rPr>
              <a:t>Results</a:t>
            </a:r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Anti-ICOS-MMAE ADCs have a potent in vivo efficacy in PDXs of ICOS</a:t>
            </a:r>
            <a:r>
              <a:rPr lang="en-US" b="1" baseline="30000" dirty="0">
                <a:solidFill>
                  <a:srgbClr val="002060"/>
                </a:solidFill>
              </a:rPr>
              <a:t>+</a:t>
            </a:r>
            <a:r>
              <a:rPr lang="en-US" b="1" dirty="0">
                <a:solidFill>
                  <a:srgbClr val="002060"/>
                </a:solidFill>
              </a:rPr>
              <a:t> lymphomas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8237" t="38640" r="58671" b="29701"/>
          <a:stretch/>
        </p:blipFill>
        <p:spPr>
          <a:xfrm>
            <a:off x="3317326" y="3068702"/>
            <a:ext cx="6154220" cy="36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14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81125" y="759371"/>
            <a:ext cx="9144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Discussion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08675" y="14920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2527903" y="146065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21498" y="15343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ICOS: a new diagnostic marker for cutaneous T-cell lymphoma?</a:t>
            </a:r>
          </a:p>
        </p:txBody>
      </p:sp>
    </p:spTree>
    <p:extLst>
      <p:ext uri="{BB962C8B-B14F-4D97-AF65-F5344CB8AC3E}">
        <p14:creationId xmlns:p14="http://schemas.microsoft.com/office/powerpoint/2010/main" val="546853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608675" y="14920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2527903" y="146065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21498" y="15343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ICOS: a new diagnostic marker for cutaneous T-cell lymphoma?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95756" y="5984216"/>
            <a:ext cx="3928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Transformed</a:t>
            </a:r>
            <a:r>
              <a:rPr lang="fr-FR" sz="2400" b="1" dirty="0"/>
              <a:t> MF: ICOS+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75437" y="5977204"/>
            <a:ext cx="516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Anaplastic</a:t>
            </a:r>
            <a:r>
              <a:rPr lang="fr-FR" sz="2400" b="1" dirty="0"/>
              <a:t> large </a:t>
            </a:r>
            <a:r>
              <a:rPr lang="fr-FR" sz="2400" b="1" dirty="0" err="1"/>
              <a:t>cell</a:t>
            </a:r>
            <a:r>
              <a:rPr lang="fr-FR" sz="2400" b="1" dirty="0"/>
              <a:t> </a:t>
            </a:r>
            <a:r>
              <a:rPr lang="fr-FR" sz="2400" b="1" dirty="0" err="1"/>
              <a:t>lymphoma</a:t>
            </a:r>
            <a:r>
              <a:rPr lang="fr-FR" sz="2400" b="1" dirty="0"/>
              <a:t>: ICOS-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A26ADC-E562-44AA-A3C6-ACEB73B85FF4}"/>
              </a:ext>
            </a:extLst>
          </p:cNvPr>
          <p:cNvSpPr txBox="1"/>
          <p:nvPr/>
        </p:nvSpPr>
        <p:spPr>
          <a:xfrm>
            <a:off x="1381125" y="759371"/>
            <a:ext cx="9144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Discussion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BE3EF9-81D6-438E-B4C4-CB408A88C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73" r="34405"/>
          <a:stretch/>
        </p:blipFill>
        <p:spPr>
          <a:xfrm>
            <a:off x="2167289" y="2291333"/>
            <a:ext cx="2585649" cy="3685871"/>
          </a:xfrm>
          <a:prstGeom prst="rect">
            <a:avLst/>
          </a:prstGeom>
        </p:spPr>
      </p:pic>
      <p:pic>
        <p:nvPicPr>
          <p:cNvPr id="9" name="Image 8" descr="Une image contenant tatouage, intérieur, alimentation, assis&#10;&#10;Description générée automatiquement">
            <a:extLst>
              <a:ext uri="{FF2B5EF4-FFF2-40B4-BE49-F238E27FC236}">
                <a16:creationId xmlns:a16="http://schemas.microsoft.com/office/drawing/2014/main" id="{81D18559-8439-43BB-9CB2-9EBC1214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r="18363"/>
          <a:stretch/>
        </p:blipFill>
        <p:spPr>
          <a:xfrm rot="10800000">
            <a:off x="7104112" y="2213891"/>
            <a:ext cx="3024336" cy="36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9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608675" y="14920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2527903" y="146065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21498" y="15343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ICOS: a new diagnostic marker for cutaneous T-cell lymphoma?</a:t>
            </a:r>
          </a:p>
        </p:txBody>
      </p:sp>
      <p:sp>
        <p:nvSpPr>
          <p:cNvPr id="3" name="Double flèche horizontale 2"/>
          <p:cNvSpPr/>
          <p:nvPr/>
        </p:nvSpPr>
        <p:spPr>
          <a:xfrm>
            <a:off x="5147403" y="3452650"/>
            <a:ext cx="1512168" cy="720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76474" y="2780931"/>
            <a:ext cx="121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Sézary</a:t>
            </a:r>
            <a:r>
              <a:rPr lang="fr-FR" sz="2400" b="1" dirty="0"/>
              <a:t>?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999097" y="4414233"/>
            <a:ext cx="2234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Drug </a:t>
            </a:r>
            <a:r>
              <a:rPr lang="fr-FR" sz="2400" b="1" dirty="0" err="1"/>
              <a:t>reaction</a:t>
            </a:r>
            <a:r>
              <a:rPr lang="fr-FR" sz="2400" b="1" dirty="0"/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A939C3-D913-492C-A7C3-13D62E360BB7}"/>
              </a:ext>
            </a:extLst>
          </p:cNvPr>
          <p:cNvSpPr txBox="1"/>
          <p:nvPr/>
        </p:nvSpPr>
        <p:spPr>
          <a:xfrm>
            <a:off x="1381125" y="759371"/>
            <a:ext cx="9144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Discussion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38182" r="54542"/>
          <a:stretch/>
        </p:blipFill>
        <p:spPr>
          <a:xfrm>
            <a:off x="7117162" y="2376026"/>
            <a:ext cx="3594947" cy="34472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E69796-5B16-4F13-BA7E-EC1298B28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2942" b="21162"/>
          <a:stretch/>
        </p:blipFill>
        <p:spPr>
          <a:xfrm>
            <a:off x="1617829" y="2376026"/>
            <a:ext cx="3118151" cy="34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608675" y="14920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611624" y="23399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Ellipse 13"/>
          <p:cNvSpPr/>
          <p:nvPr/>
        </p:nvSpPr>
        <p:spPr>
          <a:xfrm>
            <a:off x="2527903" y="146065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2527901" y="2308583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21498" y="15343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ICOS: a new diagnostic marker for cutaneous T-cell lymphoma?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121498" y="229133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Anti-ICOS </a:t>
            </a:r>
            <a:r>
              <a:rPr lang="fr-FR" b="1" dirty="0" err="1"/>
              <a:t>ADCs</a:t>
            </a:r>
            <a:r>
              <a:rPr lang="fr-FR" b="1" dirty="0"/>
              <a:t> would induce a depletion of about 30-40% of non-</a:t>
            </a:r>
            <a:r>
              <a:rPr lang="fr-FR" b="1" dirty="0" err="1"/>
              <a:t>tumor</a:t>
            </a:r>
            <a:r>
              <a:rPr lang="fr-FR" b="1" dirty="0"/>
              <a:t> lymphocytes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7BC09E-079D-473A-A786-74CF1A6D06EA}"/>
              </a:ext>
            </a:extLst>
          </p:cNvPr>
          <p:cNvSpPr txBox="1"/>
          <p:nvPr/>
        </p:nvSpPr>
        <p:spPr>
          <a:xfrm>
            <a:off x="1381125" y="759371"/>
            <a:ext cx="9144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Discussion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15BFA58-FBF9-4069-ABEE-D58F53225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7" t="30833" r="60586" b="36944"/>
          <a:stretch/>
        </p:blipFill>
        <p:spPr>
          <a:xfrm>
            <a:off x="5807971" y="2926917"/>
            <a:ext cx="5255952" cy="312262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5156315-1752-4D8C-95DE-630A960EF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16" t="37120" r="33863" b="20569"/>
          <a:stretch/>
        </p:blipFill>
        <p:spPr>
          <a:xfrm>
            <a:off x="1547157" y="3072583"/>
            <a:ext cx="3845303" cy="303832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>
            <a:off x="5427792" y="4851775"/>
            <a:ext cx="1050665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421876" y="4238503"/>
            <a:ext cx="873456" cy="12860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089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608675" y="14920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2527903" y="146065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602805" y="347179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Ellipse 18"/>
          <p:cNvSpPr/>
          <p:nvPr/>
        </p:nvSpPr>
        <p:spPr>
          <a:xfrm>
            <a:off x="2522033" y="3440439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21498" y="15343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ICOS: a new diagnostic marker for cutaneous T-cell lymphoma?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133347" y="3168701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ADC: rapid efficacy but drug-related toxicity =&gt; remission before allograft or for a difficult clinical situation </a:t>
            </a:r>
          </a:p>
          <a:p>
            <a:r>
              <a:rPr lang="fr-FR" b="1" dirty="0">
                <a:sym typeface="Wingdings" panose="05000000000000000000" pitchFamily="2" charset="2"/>
              </a:rPr>
              <a:t>ADCC: delayed efficacy but little cumulative toxicity =&gt; maintenance treatment (e.g. rituximab in B lymphomas) 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F44226-4314-48AE-84AC-1C2944C490AB}"/>
              </a:ext>
            </a:extLst>
          </p:cNvPr>
          <p:cNvSpPr txBox="1"/>
          <p:nvPr/>
        </p:nvSpPr>
        <p:spPr>
          <a:xfrm>
            <a:off x="2611624" y="23399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D757A76-5B20-493B-AFFA-538670AC0011}"/>
              </a:ext>
            </a:extLst>
          </p:cNvPr>
          <p:cNvSpPr/>
          <p:nvPr/>
        </p:nvSpPr>
        <p:spPr>
          <a:xfrm>
            <a:off x="2527901" y="2308583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8D2047-AA88-45E2-9597-6F2892EAE109}"/>
              </a:ext>
            </a:extLst>
          </p:cNvPr>
          <p:cNvSpPr txBox="1"/>
          <p:nvPr/>
        </p:nvSpPr>
        <p:spPr>
          <a:xfrm>
            <a:off x="1381125" y="759371"/>
            <a:ext cx="9144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Discussion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21498" y="229133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Anti-ICOS </a:t>
            </a:r>
            <a:r>
              <a:rPr lang="fr-FR" b="1" dirty="0" err="1"/>
              <a:t>ADCs</a:t>
            </a:r>
            <a:r>
              <a:rPr lang="fr-FR" b="1" dirty="0"/>
              <a:t> would induce a depletion of about 30-40% of non-</a:t>
            </a:r>
            <a:r>
              <a:rPr lang="fr-FR" b="1" dirty="0" err="1"/>
              <a:t>tumor</a:t>
            </a:r>
            <a:r>
              <a:rPr lang="fr-FR" b="1" dirty="0"/>
              <a:t> lymphocytes</a:t>
            </a:r>
          </a:p>
        </p:txBody>
      </p:sp>
    </p:spTree>
    <p:extLst>
      <p:ext uri="{BB962C8B-B14F-4D97-AF65-F5344CB8AC3E}">
        <p14:creationId xmlns:p14="http://schemas.microsoft.com/office/powerpoint/2010/main" val="3889563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608675" y="14920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2527903" y="146065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2599854" y="463822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Ellipse 21"/>
          <p:cNvSpPr/>
          <p:nvPr/>
        </p:nvSpPr>
        <p:spPr>
          <a:xfrm>
            <a:off x="2519082" y="4606869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21498" y="15343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ICOS: a new diagnostic marker for cutaneous T-cell lymphoma?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133347" y="460833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Efficacy</a:t>
            </a:r>
            <a:r>
              <a:rPr lang="fr-FR" b="1" dirty="0"/>
              <a:t> on </a:t>
            </a:r>
            <a:r>
              <a:rPr lang="fr-FR" b="1" dirty="0" err="1"/>
              <a:t>other</a:t>
            </a:r>
            <a:r>
              <a:rPr lang="fr-FR" b="1" dirty="0"/>
              <a:t> ICOS-</a:t>
            </a:r>
            <a:r>
              <a:rPr lang="fr-FR" b="1" dirty="0" err="1"/>
              <a:t>expressing</a:t>
            </a:r>
            <a:r>
              <a:rPr lang="fr-FR" b="1" dirty="0"/>
              <a:t> T-cell lymphomas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2C1E0B-9777-4DEA-9E89-E124B95F57B3}"/>
              </a:ext>
            </a:extLst>
          </p:cNvPr>
          <p:cNvSpPr txBox="1"/>
          <p:nvPr/>
        </p:nvSpPr>
        <p:spPr>
          <a:xfrm>
            <a:off x="2602805" y="347179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8197A56-950F-44E8-B638-699198F63105}"/>
              </a:ext>
            </a:extLst>
          </p:cNvPr>
          <p:cNvSpPr/>
          <p:nvPr/>
        </p:nvSpPr>
        <p:spPr>
          <a:xfrm>
            <a:off x="2522033" y="3440439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308D9AA-0C99-4D13-BA3A-5C8187E00DF9}"/>
              </a:ext>
            </a:extLst>
          </p:cNvPr>
          <p:cNvSpPr txBox="1"/>
          <p:nvPr/>
        </p:nvSpPr>
        <p:spPr>
          <a:xfrm>
            <a:off x="2611624" y="23399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3D46240-C57C-4F8D-9A2C-65F5F96B95EF}"/>
              </a:ext>
            </a:extLst>
          </p:cNvPr>
          <p:cNvSpPr/>
          <p:nvPr/>
        </p:nvSpPr>
        <p:spPr>
          <a:xfrm>
            <a:off x="2527901" y="2308583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346498-8BF1-4795-8146-A5F88D8DFA21}"/>
              </a:ext>
            </a:extLst>
          </p:cNvPr>
          <p:cNvSpPr txBox="1"/>
          <p:nvPr/>
        </p:nvSpPr>
        <p:spPr>
          <a:xfrm>
            <a:off x="1381125" y="759371"/>
            <a:ext cx="9144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Discussion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133347" y="3168701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ADC: rapid efficacy but drug-related toxicity =&gt; remission before allograft or for a difficult clinical situation </a:t>
            </a:r>
          </a:p>
          <a:p>
            <a:r>
              <a:rPr lang="fr-FR" b="1" dirty="0">
                <a:sym typeface="Wingdings" panose="05000000000000000000" pitchFamily="2" charset="2"/>
              </a:rPr>
              <a:t>ADCC: delayed efficacy but little cumulative toxicity =&gt; maintenance treatment (e.g. rituximab in B lymphomas) 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121498" y="229133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Anti-ICOS </a:t>
            </a:r>
            <a:r>
              <a:rPr lang="fr-FR" b="1" dirty="0" err="1"/>
              <a:t>ADCs</a:t>
            </a:r>
            <a:r>
              <a:rPr lang="fr-FR" b="1" dirty="0"/>
              <a:t> would induce a depletion of about 30-40% of non-</a:t>
            </a:r>
            <a:r>
              <a:rPr lang="fr-FR" b="1" dirty="0" err="1"/>
              <a:t>tumor</a:t>
            </a:r>
            <a:r>
              <a:rPr lang="fr-FR" b="1" dirty="0"/>
              <a:t> lymphocytes</a:t>
            </a:r>
          </a:p>
        </p:txBody>
      </p:sp>
    </p:spTree>
    <p:extLst>
      <p:ext uri="{BB962C8B-B14F-4D97-AF65-F5344CB8AC3E}">
        <p14:creationId xmlns:p14="http://schemas.microsoft.com/office/powerpoint/2010/main" val="186204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84D14D3E-F52C-4B0F-8023-4564BB679C2A}"/>
              </a:ext>
            </a:extLst>
          </p:cNvPr>
          <p:cNvSpPr txBox="1"/>
          <p:nvPr/>
        </p:nvSpPr>
        <p:spPr>
          <a:xfrm>
            <a:off x="1996899" y="1637187"/>
            <a:ext cx="714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CTCLs are an unmet medical need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003536-BF6C-44C9-A640-84D535BED7EB}"/>
              </a:ext>
            </a:extLst>
          </p:cNvPr>
          <p:cNvSpPr txBox="1"/>
          <p:nvPr/>
        </p:nvSpPr>
        <p:spPr>
          <a:xfrm>
            <a:off x="2007169" y="2587442"/>
            <a:ext cx="979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ICOS is a promising therapeutic target, because it is expressed both by tumor T cells and Treg cells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0E2EBC9-644F-46FB-B8CD-DB2566A12B47}"/>
              </a:ext>
            </a:extLst>
          </p:cNvPr>
          <p:cNvSpPr txBox="1"/>
          <p:nvPr/>
        </p:nvSpPr>
        <p:spPr>
          <a:xfrm>
            <a:off x="2007171" y="3483533"/>
            <a:ext cx="1018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Excellent anti-tumor potential of anti-ICOS ADCs (and probably humanized anti-ICOS naked </a:t>
            </a:r>
            <a:r>
              <a:rPr lang="en-US" b="1" dirty="0" err="1"/>
              <a:t>mAbs</a:t>
            </a:r>
            <a:r>
              <a:rPr lang="en-US" b="1" dirty="0"/>
              <a:t>…)</a:t>
            </a:r>
            <a:endParaRPr lang="fr-FR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2B519D-3349-4629-BF62-A5DC40CC1E71}"/>
              </a:ext>
            </a:extLst>
          </p:cNvPr>
          <p:cNvSpPr txBox="1"/>
          <p:nvPr/>
        </p:nvSpPr>
        <p:spPr>
          <a:xfrm>
            <a:off x="1461899" y="16444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CAC0927-A2C8-4558-BAB8-C17EB325A40A}"/>
              </a:ext>
            </a:extLst>
          </p:cNvPr>
          <p:cNvSpPr txBox="1"/>
          <p:nvPr/>
        </p:nvSpPr>
        <p:spPr>
          <a:xfrm>
            <a:off x="1455971" y="252842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92103D-FA98-4015-BCBE-BB53B836D6B5}"/>
              </a:ext>
            </a:extLst>
          </p:cNvPr>
          <p:cNvSpPr txBox="1"/>
          <p:nvPr/>
        </p:nvSpPr>
        <p:spPr>
          <a:xfrm>
            <a:off x="1464848" y="344583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DB36552-73A6-4606-BE52-AF554CA56ECE}"/>
              </a:ext>
            </a:extLst>
          </p:cNvPr>
          <p:cNvSpPr/>
          <p:nvPr/>
        </p:nvSpPr>
        <p:spPr>
          <a:xfrm>
            <a:off x="1381127" y="161305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67FAD2C-FE34-45C6-B902-99C1388D204B}"/>
              </a:ext>
            </a:extLst>
          </p:cNvPr>
          <p:cNvSpPr/>
          <p:nvPr/>
        </p:nvSpPr>
        <p:spPr>
          <a:xfrm>
            <a:off x="1381126" y="2497069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F8E852D-7199-44D6-B326-AC2DF27187B6}"/>
              </a:ext>
            </a:extLst>
          </p:cNvPr>
          <p:cNvSpPr/>
          <p:nvPr/>
        </p:nvSpPr>
        <p:spPr>
          <a:xfrm>
            <a:off x="1381125" y="3414475"/>
            <a:ext cx="440925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7871791-4666-4768-BDBD-19D33B6EF2D7}"/>
              </a:ext>
            </a:extLst>
          </p:cNvPr>
          <p:cNvSpPr txBox="1"/>
          <p:nvPr/>
        </p:nvSpPr>
        <p:spPr>
          <a:xfrm>
            <a:off x="1381125" y="759371"/>
            <a:ext cx="9144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9586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422508A9-3917-4AC2-AC19-75752D704C57}"/>
              </a:ext>
            </a:extLst>
          </p:cNvPr>
          <p:cNvSpPr txBox="1"/>
          <p:nvPr/>
        </p:nvSpPr>
        <p:spPr>
          <a:xfrm>
            <a:off x="2444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 err="1">
                <a:solidFill>
                  <a:srgbClr val="002060"/>
                </a:solidFill>
              </a:rPr>
              <a:t>Cutaneous</a:t>
            </a:r>
            <a:r>
              <a:rPr lang="fr-FR" b="1" dirty="0">
                <a:solidFill>
                  <a:srgbClr val="002060"/>
                </a:solidFill>
              </a:rPr>
              <a:t> T-</a:t>
            </a:r>
            <a:r>
              <a:rPr lang="fr-FR" b="1" dirty="0" err="1">
                <a:solidFill>
                  <a:srgbClr val="002060"/>
                </a:solidFill>
              </a:rPr>
              <a:t>Cell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Lymphomas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immunopathogenesis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ECDE0D2-4D72-406C-8834-F726C3F09094}"/>
              </a:ext>
            </a:extLst>
          </p:cNvPr>
          <p:cNvSpPr txBox="1"/>
          <p:nvPr/>
        </p:nvSpPr>
        <p:spPr>
          <a:xfrm>
            <a:off x="834894" y="2462250"/>
            <a:ext cx="146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Chronic antigen </a:t>
            </a:r>
            <a:r>
              <a:rPr lang="fr-FR" b="1" dirty="0"/>
              <a:t>stimulation</a:t>
            </a:r>
          </a:p>
        </p:txBody>
      </p:sp>
      <p:sp>
        <p:nvSpPr>
          <p:cNvPr id="34" name="Étoile à 7 branches 10">
            <a:extLst>
              <a:ext uri="{FF2B5EF4-FFF2-40B4-BE49-F238E27FC236}">
                <a16:creationId xmlns:a16="http://schemas.microsoft.com/office/drawing/2014/main" id="{848A4F3C-2BEB-4534-B3EE-9CAE367A216A}"/>
              </a:ext>
            </a:extLst>
          </p:cNvPr>
          <p:cNvSpPr/>
          <p:nvPr/>
        </p:nvSpPr>
        <p:spPr>
          <a:xfrm>
            <a:off x="167853" y="2232184"/>
            <a:ext cx="2787667" cy="1360958"/>
          </a:xfrm>
          <a:prstGeom prst="star7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2">
            <a:extLst>
              <a:ext uri="{FF2B5EF4-FFF2-40B4-BE49-F238E27FC236}">
                <a16:creationId xmlns:a16="http://schemas.microsoft.com/office/drawing/2014/main" id="{34C42932-A857-4794-8DD3-2544C8E29B55}"/>
              </a:ext>
            </a:extLst>
          </p:cNvPr>
          <p:cNvSpPr/>
          <p:nvPr/>
        </p:nvSpPr>
        <p:spPr>
          <a:xfrm rot="18557982">
            <a:off x="2305994" y="1872017"/>
            <a:ext cx="827135" cy="198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12">
            <a:extLst>
              <a:ext uri="{FF2B5EF4-FFF2-40B4-BE49-F238E27FC236}">
                <a16:creationId xmlns:a16="http://schemas.microsoft.com/office/drawing/2014/main" id="{5B042487-D842-44CA-B824-301626BE4598}"/>
              </a:ext>
            </a:extLst>
          </p:cNvPr>
          <p:cNvSpPr/>
          <p:nvPr/>
        </p:nvSpPr>
        <p:spPr>
          <a:xfrm rot="2400008">
            <a:off x="2378320" y="3588841"/>
            <a:ext cx="699870" cy="2200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BE50B01-A4A8-48B0-922B-AC0233F71914}"/>
              </a:ext>
            </a:extLst>
          </p:cNvPr>
          <p:cNvSpPr txBox="1"/>
          <p:nvPr/>
        </p:nvSpPr>
        <p:spPr>
          <a:xfrm>
            <a:off x="2839816" y="751916"/>
            <a:ext cx="347661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err="1"/>
              <a:t>Tumor </a:t>
            </a:r>
            <a:r>
              <a:rPr lang="fr-FR" sz="1500" b="1" dirty="0"/>
              <a:t>micro-environment modification</a:t>
            </a:r>
          </a:p>
          <a:p>
            <a:pPr algn="ctr"/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Skin homing of </a:t>
            </a:r>
            <a:r>
              <a:rPr lang="fr-FR" sz="15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malignant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LT CD4</a:t>
            </a:r>
            <a:r>
              <a:rPr lang="fr-FR" sz="15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fr-FR" sz="1500" b="1" baseline="-25000" dirty="0">
              <a:solidFill>
                <a:srgbClr val="FF0000"/>
              </a:solidFill>
            </a:endParaRPr>
          </a:p>
        </p:txBody>
      </p:sp>
      <p:pic>
        <p:nvPicPr>
          <p:cNvPr id="38" name="Picture 4" descr="http://www.google.fr/url?source=imglanding&amp;ct=img&amp;q=http://www.beckmancoulter.com/ucm/idc/groups/public/@wsr/@researchdiscovery/@productsservices/@flowcytometry/documents/webasset/glb_bci_152684.jpg&amp;sa=X&amp;ei=Fn9kVdS3H-SAywPc1IDwAg&amp;ved=0CAkQ8wc4Ig&amp;usg=AFQjCNGfivpUL_XloNSwkDaTtOlYxwHY-Q">
            <a:extLst>
              <a:ext uri="{FF2B5EF4-FFF2-40B4-BE49-F238E27FC236}">
                <a16:creationId xmlns:a16="http://schemas.microsoft.com/office/drawing/2014/main" id="{C7BB4826-44FB-4C4A-B724-5B86AAEB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14" y="1450666"/>
            <a:ext cx="434152" cy="4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EB23C98-34D5-4A11-B674-D32EACDA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70" y="1469066"/>
            <a:ext cx="440627" cy="36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044F5DE2-C23D-47AD-8E5C-96A42174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40" y="1461908"/>
            <a:ext cx="638409" cy="3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96101BB-EBA4-41B3-B7A7-87CDC79D077B}"/>
              </a:ext>
            </a:extLst>
          </p:cNvPr>
          <p:cNvSpPr txBox="1"/>
          <p:nvPr/>
        </p:nvSpPr>
        <p:spPr>
          <a:xfrm>
            <a:off x="3197186" y="4042467"/>
            <a:ext cx="3081099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Adaptive immune </a:t>
            </a:r>
            <a:r>
              <a:rPr lang="fr-FR" sz="1500" b="1" dirty="0" err="1"/>
              <a:t>response </a:t>
            </a:r>
            <a:endParaRPr lang="fr-FR" sz="1500" b="1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5CF094CB-76B1-4450-93BA-31D9B822F6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3256904" y="4553106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EBFFB3C-C697-4BF4-98C7-445F5FF1A1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3367231" y="4653959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A33280F1-249B-4ACA-9D6D-66CC94057F8C}"/>
              </a:ext>
            </a:extLst>
          </p:cNvPr>
          <p:cNvSpPr txBox="1"/>
          <p:nvPr/>
        </p:nvSpPr>
        <p:spPr>
          <a:xfrm>
            <a:off x="3167248" y="4907772"/>
            <a:ext cx="877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↑LT</a:t>
            </a:r>
            <a:r>
              <a:rPr lang="fr-FR" sz="1600" b="1" baseline="-25000" dirty="0"/>
              <a:t>REG</a:t>
            </a:r>
            <a:r>
              <a:rPr lang="fr-FR" sz="1600" b="1" dirty="0"/>
              <a:t>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C6931FE-6594-4DFE-AA92-743688A2C3B1}"/>
              </a:ext>
            </a:extLst>
          </p:cNvPr>
          <p:cNvSpPr txBox="1"/>
          <p:nvPr/>
        </p:nvSpPr>
        <p:spPr>
          <a:xfrm>
            <a:off x="7157818" y="3978890"/>
            <a:ext cx="3081099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co-signaling receptors</a:t>
            </a:r>
            <a:endParaRPr lang="fr-FR" sz="1500" b="1" dirty="0">
              <a:solidFill>
                <a:srgbClr val="FF0000"/>
              </a:solidFill>
            </a:endParaRPr>
          </a:p>
        </p:txBody>
      </p:sp>
      <p:sp>
        <p:nvSpPr>
          <p:cNvPr id="46" name="Flèche droite 28">
            <a:extLst>
              <a:ext uri="{FF2B5EF4-FFF2-40B4-BE49-F238E27FC236}">
                <a16:creationId xmlns:a16="http://schemas.microsoft.com/office/drawing/2014/main" id="{EB012AB7-76D8-4B1C-99C6-00E191315359}"/>
              </a:ext>
            </a:extLst>
          </p:cNvPr>
          <p:cNvSpPr/>
          <p:nvPr/>
        </p:nvSpPr>
        <p:spPr>
          <a:xfrm>
            <a:off x="9909322" y="2756242"/>
            <a:ext cx="373737" cy="2250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A4FE4BC-6772-4444-8301-D954F366D691}"/>
              </a:ext>
            </a:extLst>
          </p:cNvPr>
          <p:cNvSpPr txBox="1"/>
          <p:nvPr/>
        </p:nvSpPr>
        <p:spPr>
          <a:xfrm>
            <a:off x="10353619" y="2367441"/>
            <a:ext cx="1727120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PROGRESSION </a:t>
            </a:r>
          </a:p>
          <a:p>
            <a:pPr algn="ctr"/>
            <a:r>
              <a:rPr lang="fr-FR" sz="1600" b="1" dirty="0"/>
              <a:t>+ </a:t>
            </a:r>
          </a:p>
          <a:p>
            <a:pPr algn="ctr"/>
            <a:r>
              <a:rPr lang="fr-FR" sz="1600" b="1" dirty="0"/>
              <a:t>IMMUNE EVASION</a:t>
            </a:r>
            <a:endParaRPr lang="fr-FR" sz="1500" b="1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682FF0E-4669-4475-AECB-1087D4E61972}"/>
              </a:ext>
            </a:extLst>
          </p:cNvPr>
          <p:cNvSpPr txBox="1"/>
          <p:nvPr/>
        </p:nvSpPr>
        <p:spPr>
          <a:xfrm>
            <a:off x="7407036" y="6200213"/>
            <a:ext cx="3352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/>
              <a:t>Rubio Gonzalez B et al. </a:t>
            </a:r>
            <a:r>
              <a:rPr lang="fr-FR" sz="1200" i="1" dirty="0" err="1"/>
              <a:t>Curr</a:t>
            </a:r>
            <a:r>
              <a:rPr lang="fr-FR" sz="1200" i="1" dirty="0"/>
              <a:t> </a:t>
            </a:r>
            <a:r>
              <a:rPr lang="fr-FR" sz="1200" i="1" dirty="0" err="1"/>
              <a:t>Opin</a:t>
            </a:r>
            <a:r>
              <a:rPr lang="fr-FR" sz="1200" i="1" dirty="0"/>
              <a:t> </a:t>
            </a:r>
            <a:r>
              <a:rPr lang="fr-FR" sz="1200" i="1" dirty="0" err="1"/>
              <a:t>Oncol</a:t>
            </a:r>
            <a:r>
              <a:rPr lang="fr-FR" sz="1200" i="1" dirty="0"/>
              <a:t> 2016.</a:t>
            </a:r>
          </a:p>
        </p:txBody>
      </p:sp>
      <p:sp>
        <p:nvSpPr>
          <p:cNvPr id="51" name="Double flèche horizontale 74">
            <a:extLst>
              <a:ext uri="{FF2B5EF4-FFF2-40B4-BE49-F238E27FC236}">
                <a16:creationId xmlns:a16="http://schemas.microsoft.com/office/drawing/2014/main" id="{61B0C80E-7B6A-4B3D-A45F-79B2278013C5}"/>
              </a:ext>
            </a:extLst>
          </p:cNvPr>
          <p:cNvSpPr/>
          <p:nvPr/>
        </p:nvSpPr>
        <p:spPr>
          <a:xfrm rot="2390896">
            <a:off x="6417939" y="1832389"/>
            <a:ext cx="1016497" cy="22046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Double flèche horizontale 76">
            <a:extLst>
              <a:ext uri="{FF2B5EF4-FFF2-40B4-BE49-F238E27FC236}">
                <a16:creationId xmlns:a16="http://schemas.microsoft.com/office/drawing/2014/main" id="{7135DB6B-528E-42F0-B4E3-0FC8100511EE}"/>
              </a:ext>
            </a:extLst>
          </p:cNvPr>
          <p:cNvSpPr/>
          <p:nvPr/>
        </p:nvSpPr>
        <p:spPr>
          <a:xfrm rot="16200000">
            <a:off x="3786399" y="2878014"/>
            <a:ext cx="1735086" cy="28147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F1974B3-A06C-445A-8264-A17D5627E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066">
            <a:off x="4327056" y="4589001"/>
            <a:ext cx="273423" cy="282122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B401763-E570-4FC0-8BD5-E9EC8CC84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066">
            <a:off x="4424163" y="4674787"/>
            <a:ext cx="273423" cy="282122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E498DC2-138C-481E-B87C-A543D62DE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5275480" y="4585397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5CB0CD4-4833-4D22-A00F-E0D2585D3A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5891166" y="4609018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DACC2E61-2188-4815-AAF7-2D39091D6D8C}"/>
              </a:ext>
            </a:extLst>
          </p:cNvPr>
          <p:cNvSpPr txBox="1"/>
          <p:nvPr/>
        </p:nvSpPr>
        <p:spPr>
          <a:xfrm>
            <a:off x="4054393" y="4932252"/>
            <a:ext cx="1059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↓LT</a:t>
            </a:r>
            <a:r>
              <a:rPr lang="fr-FR" sz="1600" b="1" baseline="-25000" dirty="0"/>
              <a:t> </a:t>
            </a:r>
            <a:r>
              <a:rPr lang="fr-FR" sz="1600" b="1" dirty="0"/>
              <a:t>CD8</a:t>
            </a:r>
            <a:r>
              <a:rPr lang="fr-FR" sz="1600" b="1" baseline="30000" dirty="0"/>
              <a:t>+</a:t>
            </a:r>
            <a:r>
              <a:rPr lang="fr-FR" sz="1600" b="1" dirty="0"/>
              <a:t>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B0F180A-5393-446C-B024-774828A21DF9}"/>
              </a:ext>
            </a:extLst>
          </p:cNvPr>
          <p:cNvSpPr txBox="1"/>
          <p:nvPr/>
        </p:nvSpPr>
        <p:spPr>
          <a:xfrm>
            <a:off x="5176566" y="4827215"/>
            <a:ext cx="1164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</a:t>
            </a:r>
            <a:r>
              <a:rPr lang="fr-FR" sz="1600" b="1" baseline="-25000" dirty="0"/>
              <a:t>H</a:t>
            </a:r>
            <a:r>
              <a:rPr lang="fr-FR" sz="1600" b="1" dirty="0"/>
              <a:t>1 </a:t>
            </a:r>
            <a:r>
              <a:rPr lang="fr-FR" sz="1600" b="1" dirty="0">
                <a:sym typeface="Wingdings" panose="05000000000000000000" pitchFamily="2" charset="2"/>
              </a:rPr>
              <a:t> T</a:t>
            </a:r>
            <a:r>
              <a:rPr lang="fr-FR" sz="1600" b="1" baseline="-25000" dirty="0">
                <a:sym typeface="Wingdings" panose="05000000000000000000" pitchFamily="2" charset="2"/>
              </a:rPr>
              <a:t>H</a:t>
            </a:r>
            <a:r>
              <a:rPr lang="fr-FR" sz="1600" b="1" dirty="0">
                <a:sym typeface="Wingdings" panose="05000000000000000000" pitchFamily="2" charset="2"/>
              </a:rPr>
              <a:t>2</a:t>
            </a:r>
            <a:endParaRPr lang="fr-FR" sz="16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73AA5A-414C-4030-B470-B6554BCC30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43" t="16317" r="18250" b="21745"/>
          <a:stretch/>
        </p:blipFill>
        <p:spPr>
          <a:xfrm>
            <a:off x="7690990" y="1807621"/>
            <a:ext cx="2177623" cy="2123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2FFC56-BC75-4D2E-8F91-E23E09D9EE03}"/>
              </a:ext>
            </a:extLst>
          </p:cNvPr>
          <p:cNvSpPr/>
          <p:nvPr/>
        </p:nvSpPr>
        <p:spPr>
          <a:xfrm rot="1948016">
            <a:off x="8032832" y="2537919"/>
            <a:ext cx="203022" cy="1125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9F63B13-62A6-47EB-88E0-C2CC07F0688A}"/>
              </a:ext>
            </a:extLst>
          </p:cNvPr>
          <p:cNvSpPr/>
          <p:nvPr/>
        </p:nvSpPr>
        <p:spPr>
          <a:xfrm>
            <a:off x="8032832" y="2891254"/>
            <a:ext cx="203022" cy="1125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D2A8E0D-D8C7-433D-8D86-A2F5290A62B7}"/>
              </a:ext>
            </a:extLst>
          </p:cNvPr>
          <p:cNvSpPr/>
          <p:nvPr/>
        </p:nvSpPr>
        <p:spPr>
          <a:xfrm rot="19177143">
            <a:off x="8148674" y="3263808"/>
            <a:ext cx="203022" cy="1125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924C1E2-ECFE-43C8-8E3F-895F6CA6B929}"/>
              </a:ext>
            </a:extLst>
          </p:cNvPr>
          <p:cNvSpPr/>
          <p:nvPr/>
        </p:nvSpPr>
        <p:spPr>
          <a:xfrm rot="19656470">
            <a:off x="9219162" y="2457774"/>
            <a:ext cx="203022" cy="1125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F0BD3B-80A8-47FD-AEA0-1BBC301761B5}"/>
              </a:ext>
            </a:extLst>
          </p:cNvPr>
          <p:cNvSpPr txBox="1"/>
          <p:nvPr/>
        </p:nvSpPr>
        <p:spPr>
          <a:xfrm>
            <a:off x="7407036" y="2375232"/>
            <a:ext cx="66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PD-1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7FA6516-155B-4254-BC54-9EAAC6995A08}"/>
              </a:ext>
            </a:extLst>
          </p:cNvPr>
          <p:cNvSpPr txBox="1"/>
          <p:nvPr/>
        </p:nvSpPr>
        <p:spPr>
          <a:xfrm>
            <a:off x="7245369" y="2797432"/>
            <a:ext cx="796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CTLA-4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4956124-660B-4CC3-9E3D-F44F83F10779}"/>
              </a:ext>
            </a:extLst>
          </p:cNvPr>
          <p:cNvSpPr txBox="1"/>
          <p:nvPr/>
        </p:nvSpPr>
        <p:spPr>
          <a:xfrm>
            <a:off x="7514673" y="3284985"/>
            <a:ext cx="796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TIGIT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0419EFD6-AF0E-456D-AB61-7A111644E668}"/>
              </a:ext>
            </a:extLst>
          </p:cNvPr>
          <p:cNvSpPr txBox="1"/>
          <p:nvPr/>
        </p:nvSpPr>
        <p:spPr>
          <a:xfrm>
            <a:off x="9420130" y="2153664"/>
            <a:ext cx="66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ICOS</a:t>
            </a:r>
          </a:p>
        </p:txBody>
      </p:sp>
      <p:sp>
        <p:nvSpPr>
          <p:cNvPr id="65" name="Double flèche horizontale 74">
            <a:extLst>
              <a:ext uri="{FF2B5EF4-FFF2-40B4-BE49-F238E27FC236}">
                <a16:creationId xmlns:a16="http://schemas.microsoft.com/office/drawing/2014/main" id="{1D1C5C6B-FA34-4F30-8B9C-B10E44829F02}"/>
              </a:ext>
            </a:extLst>
          </p:cNvPr>
          <p:cNvSpPr/>
          <p:nvPr/>
        </p:nvSpPr>
        <p:spPr>
          <a:xfrm rot="19451282">
            <a:off x="6404139" y="3518807"/>
            <a:ext cx="981653" cy="22320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AD3ED92-2DB3-47C4-875C-8FF38D68823F}"/>
              </a:ext>
            </a:extLst>
          </p:cNvPr>
          <p:cNvSpPr txBox="1"/>
          <p:nvPr/>
        </p:nvSpPr>
        <p:spPr>
          <a:xfrm>
            <a:off x="6811443" y="6412175"/>
            <a:ext cx="3948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err="1"/>
              <a:t>Durgin</a:t>
            </a:r>
            <a:r>
              <a:rPr lang="fr-FR" sz="1200" i="1" dirty="0"/>
              <a:t> J et al. J Am </a:t>
            </a:r>
            <a:r>
              <a:rPr lang="fr-FR" sz="1200" i="1" dirty="0" err="1"/>
              <a:t>Acad</a:t>
            </a:r>
            <a:r>
              <a:rPr lang="fr-FR" sz="1200" i="1" dirty="0"/>
              <a:t> </a:t>
            </a:r>
            <a:r>
              <a:rPr lang="fr-FR" sz="1200" i="1" dirty="0" err="1"/>
              <a:t>Dermatol</a:t>
            </a:r>
            <a:r>
              <a:rPr lang="fr-FR" sz="1200" i="1" dirty="0"/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109154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422508A9-3917-4AC2-AC19-75752D704C57}"/>
              </a:ext>
            </a:extLst>
          </p:cNvPr>
          <p:cNvSpPr txBox="1"/>
          <p:nvPr/>
        </p:nvSpPr>
        <p:spPr>
          <a:xfrm>
            <a:off x="2444" y="0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 err="1">
                <a:solidFill>
                  <a:srgbClr val="002060"/>
                </a:solidFill>
              </a:rPr>
              <a:t>Cutaneous</a:t>
            </a:r>
            <a:r>
              <a:rPr lang="fr-FR" b="1" dirty="0">
                <a:solidFill>
                  <a:srgbClr val="002060"/>
                </a:solidFill>
              </a:rPr>
              <a:t> T-</a:t>
            </a:r>
            <a:r>
              <a:rPr lang="fr-FR" b="1" dirty="0" err="1">
                <a:solidFill>
                  <a:srgbClr val="002060"/>
                </a:solidFill>
              </a:rPr>
              <a:t>Cell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Lymphomas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immunopathogenesis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4BEADA8-6622-4C65-923D-41EB24F28988}"/>
              </a:ext>
            </a:extLst>
          </p:cNvPr>
          <p:cNvSpPr txBox="1"/>
          <p:nvPr/>
        </p:nvSpPr>
        <p:spPr>
          <a:xfrm>
            <a:off x="1815707" y="5687873"/>
            <a:ext cx="88569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Co-signaling receptors </a:t>
            </a:r>
            <a:r>
              <a:rPr lang="fr-FR" b="1" dirty="0"/>
              <a:t>are </a:t>
            </a:r>
            <a:r>
              <a:rPr lang="fr-FR" b="1" dirty="0" err="1"/>
              <a:t>therapeutic targets </a:t>
            </a:r>
            <a:r>
              <a:rPr lang="fr-FR" b="1" dirty="0"/>
              <a:t>of </a:t>
            </a:r>
            <a:r>
              <a:rPr lang="fr-FR" b="1" dirty="0" err="1"/>
              <a:t>interest </a:t>
            </a:r>
            <a:r>
              <a:rPr lang="fr-FR" b="1" dirty="0"/>
              <a:t>in CTCL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ECDE0D2-4D72-406C-8834-F726C3F09094}"/>
              </a:ext>
            </a:extLst>
          </p:cNvPr>
          <p:cNvSpPr txBox="1"/>
          <p:nvPr/>
        </p:nvSpPr>
        <p:spPr>
          <a:xfrm>
            <a:off x="834894" y="2462250"/>
            <a:ext cx="146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Chronic antigen </a:t>
            </a:r>
            <a:r>
              <a:rPr lang="fr-FR" b="1" dirty="0"/>
              <a:t>stimulation</a:t>
            </a:r>
          </a:p>
        </p:txBody>
      </p:sp>
      <p:sp>
        <p:nvSpPr>
          <p:cNvPr id="34" name="Étoile à 7 branches 10">
            <a:extLst>
              <a:ext uri="{FF2B5EF4-FFF2-40B4-BE49-F238E27FC236}">
                <a16:creationId xmlns:a16="http://schemas.microsoft.com/office/drawing/2014/main" id="{848A4F3C-2BEB-4534-B3EE-9CAE367A216A}"/>
              </a:ext>
            </a:extLst>
          </p:cNvPr>
          <p:cNvSpPr/>
          <p:nvPr/>
        </p:nvSpPr>
        <p:spPr>
          <a:xfrm>
            <a:off x="167853" y="2232184"/>
            <a:ext cx="2787667" cy="1360958"/>
          </a:xfrm>
          <a:prstGeom prst="star7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2">
            <a:extLst>
              <a:ext uri="{FF2B5EF4-FFF2-40B4-BE49-F238E27FC236}">
                <a16:creationId xmlns:a16="http://schemas.microsoft.com/office/drawing/2014/main" id="{34C42932-A857-4794-8DD3-2544C8E29B55}"/>
              </a:ext>
            </a:extLst>
          </p:cNvPr>
          <p:cNvSpPr/>
          <p:nvPr/>
        </p:nvSpPr>
        <p:spPr>
          <a:xfrm rot="18557982">
            <a:off x="2305994" y="1872017"/>
            <a:ext cx="827135" cy="198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12">
            <a:extLst>
              <a:ext uri="{FF2B5EF4-FFF2-40B4-BE49-F238E27FC236}">
                <a16:creationId xmlns:a16="http://schemas.microsoft.com/office/drawing/2014/main" id="{5B042487-D842-44CA-B824-301626BE4598}"/>
              </a:ext>
            </a:extLst>
          </p:cNvPr>
          <p:cNvSpPr/>
          <p:nvPr/>
        </p:nvSpPr>
        <p:spPr>
          <a:xfrm rot="2400008">
            <a:off x="2378320" y="3588841"/>
            <a:ext cx="699870" cy="2200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BE50B01-A4A8-48B0-922B-AC0233F71914}"/>
              </a:ext>
            </a:extLst>
          </p:cNvPr>
          <p:cNvSpPr txBox="1"/>
          <p:nvPr/>
        </p:nvSpPr>
        <p:spPr>
          <a:xfrm>
            <a:off x="2839816" y="751916"/>
            <a:ext cx="347661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err="1"/>
              <a:t>Tumor </a:t>
            </a:r>
            <a:r>
              <a:rPr lang="fr-FR" sz="1500" b="1" dirty="0"/>
              <a:t>micro-environment modification</a:t>
            </a:r>
          </a:p>
          <a:p>
            <a:pPr algn="ctr"/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Skin homing of </a:t>
            </a:r>
            <a:r>
              <a:rPr lang="fr-FR" sz="15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malignant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LT CD4</a:t>
            </a:r>
            <a:r>
              <a:rPr lang="fr-FR" sz="15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fr-FR" sz="1500" b="1" baseline="-25000" dirty="0">
              <a:solidFill>
                <a:srgbClr val="FF0000"/>
              </a:solidFill>
            </a:endParaRPr>
          </a:p>
        </p:txBody>
      </p:sp>
      <p:pic>
        <p:nvPicPr>
          <p:cNvPr id="38" name="Picture 4" descr="http://www.google.fr/url?source=imglanding&amp;ct=img&amp;q=http://www.beckmancoulter.com/ucm/idc/groups/public/@wsr/@researchdiscovery/@productsservices/@flowcytometry/documents/webasset/glb_bci_152684.jpg&amp;sa=X&amp;ei=Fn9kVdS3H-SAywPc1IDwAg&amp;ved=0CAkQ8wc4Ig&amp;usg=AFQjCNGfivpUL_XloNSwkDaTtOlYxwHY-Q">
            <a:extLst>
              <a:ext uri="{FF2B5EF4-FFF2-40B4-BE49-F238E27FC236}">
                <a16:creationId xmlns:a16="http://schemas.microsoft.com/office/drawing/2014/main" id="{C7BB4826-44FB-4C4A-B724-5B86AAEB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14" y="1450666"/>
            <a:ext cx="434152" cy="4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EB23C98-34D5-4A11-B674-D32EACDA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70" y="1469066"/>
            <a:ext cx="440627" cy="36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044F5DE2-C23D-47AD-8E5C-96A42174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40" y="1461908"/>
            <a:ext cx="638409" cy="3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96101BB-EBA4-41B3-B7A7-87CDC79D077B}"/>
              </a:ext>
            </a:extLst>
          </p:cNvPr>
          <p:cNvSpPr txBox="1"/>
          <p:nvPr/>
        </p:nvSpPr>
        <p:spPr>
          <a:xfrm>
            <a:off x="3197186" y="4042467"/>
            <a:ext cx="3081099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Adaptive immune </a:t>
            </a:r>
            <a:r>
              <a:rPr lang="fr-FR" sz="1500" b="1" dirty="0" err="1"/>
              <a:t>response </a:t>
            </a:r>
            <a:endParaRPr lang="fr-FR" sz="1500" b="1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5CF094CB-76B1-4450-93BA-31D9B822F6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3256904" y="4553106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EBFFB3C-C697-4BF4-98C7-445F5FF1A1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3367231" y="4653959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A33280F1-249B-4ACA-9D6D-66CC94057F8C}"/>
              </a:ext>
            </a:extLst>
          </p:cNvPr>
          <p:cNvSpPr txBox="1"/>
          <p:nvPr/>
        </p:nvSpPr>
        <p:spPr>
          <a:xfrm>
            <a:off x="3167248" y="4907772"/>
            <a:ext cx="877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↑LT</a:t>
            </a:r>
            <a:r>
              <a:rPr lang="fr-FR" sz="1600" b="1" baseline="-25000" dirty="0"/>
              <a:t>REG</a:t>
            </a:r>
            <a:r>
              <a:rPr lang="fr-FR" sz="1600" b="1" dirty="0"/>
              <a:t>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C6931FE-6594-4DFE-AA92-743688A2C3B1}"/>
              </a:ext>
            </a:extLst>
          </p:cNvPr>
          <p:cNvSpPr txBox="1"/>
          <p:nvPr/>
        </p:nvSpPr>
        <p:spPr>
          <a:xfrm>
            <a:off x="7157818" y="3978890"/>
            <a:ext cx="3081099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co-signaling receptors</a:t>
            </a:r>
            <a:endParaRPr lang="fr-FR" sz="1500" b="1" dirty="0">
              <a:solidFill>
                <a:srgbClr val="FF0000"/>
              </a:solidFill>
            </a:endParaRPr>
          </a:p>
        </p:txBody>
      </p:sp>
      <p:sp>
        <p:nvSpPr>
          <p:cNvPr id="46" name="Flèche droite 28">
            <a:extLst>
              <a:ext uri="{FF2B5EF4-FFF2-40B4-BE49-F238E27FC236}">
                <a16:creationId xmlns:a16="http://schemas.microsoft.com/office/drawing/2014/main" id="{EB012AB7-76D8-4B1C-99C6-00E191315359}"/>
              </a:ext>
            </a:extLst>
          </p:cNvPr>
          <p:cNvSpPr/>
          <p:nvPr/>
        </p:nvSpPr>
        <p:spPr>
          <a:xfrm>
            <a:off x="9909322" y="2756242"/>
            <a:ext cx="373737" cy="2250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A4FE4BC-6772-4444-8301-D954F366D691}"/>
              </a:ext>
            </a:extLst>
          </p:cNvPr>
          <p:cNvSpPr txBox="1"/>
          <p:nvPr/>
        </p:nvSpPr>
        <p:spPr>
          <a:xfrm>
            <a:off x="10353619" y="2367441"/>
            <a:ext cx="1727120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PROGRESSION </a:t>
            </a:r>
          </a:p>
          <a:p>
            <a:pPr algn="ctr"/>
            <a:r>
              <a:rPr lang="fr-FR" sz="1600" b="1" dirty="0"/>
              <a:t>+ </a:t>
            </a:r>
          </a:p>
          <a:p>
            <a:pPr algn="ctr"/>
            <a:r>
              <a:rPr lang="fr-FR" sz="1600" b="1" dirty="0"/>
              <a:t>IMMUNE EVASION</a:t>
            </a:r>
            <a:endParaRPr lang="fr-FR" sz="1500" b="1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682FF0E-4669-4475-AECB-1087D4E61972}"/>
              </a:ext>
            </a:extLst>
          </p:cNvPr>
          <p:cNvSpPr txBox="1"/>
          <p:nvPr/>
        </p:nvSpPr>
        <p:spPr>
          <a:xfrm>
            <a:off x="7407036" y="6200213"/>
            <a:ext cx="3352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/>
              <a:t>Rubio Gonzalez B et al. </a:t>
            </a:r>
            <a:r>
              <a:rPr lang="fr-FR" sz="1200" i="1" dirty="0" err="1"/>
              <a:t>Curr</a:t>
            </a:r>
            <a:r>
              <a:rPr lang="fr-FR" sz="1200" i="1" dirty="0"/>
              <a:t> </a:t>
            </a:r>
            <a:r>
              <a:rPr lang="fr-FR" sz="1200" i="1" dirty="0" err="1"/>
              <a:t>Opin</a:t>
            </a:r>
            <a:r>
              <a:rPr lang="fr-FR" sz="1200" i="1" dirty="0"/>
              <a:t> </a:t>
            </a:r>
            <a:r>
              <a:rPr lang="fr-FR" sz="1200" i="1" dirty="0" err="1"/>
              <a:t>Oncol</a:t>
            </a:r>
            <a:r>
              <a:rPr lang="fr-FR" sz="1200" i="1" dirty="0"/>
              <a:t> 2016.</a:t>
            </a:r>
          </a:p>
        </p:txBody>
      </p:sp>
      <p:sp>
        <p:nvSpPr>
          <p:cNvPr id="51" name="Double flèche horizontale 74">
            <a:extLst>
              <a:ext uri="{FF2B5EF4-FFF2-40B4-BE49-F238E27FC236}">
                <a16:creationId xmlns:a16="http://schemas.microsoft.com/office/drawing/2014/main" id="{61B0C80E-7B6A-4B3D-A45F-79B2278013C5}"/>
              </a:ext>
            </a:extLst>
          </p:cNvPr>
          <p:cNvSpPr/>
          <p:nvPr/>
        </p:nvSpPr>
        <p:spPr>
          <a:xfrm rot="2390896">
            <a:off x="6417939" y="1832389"/>
            <a:ext cx="1016497" cy="22046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Double flèche horizontale 76">
            <a:extLst>
              <a:ext uri="{FF2B5EF4-FFF2-40B4-BE49-F238E27FC236}">
                <a16:creationId xmlns:a16="http://schemas.microsoft.com/office/drawing/2014/main" id="{7135DB6B-528E-42F0-B4E3-0FC8100511EE}"/>
              </a:ext>
            </a:extLst>
          </p:cNvPr>
          <p:cNvSpPr/>
          <p:nvPr/>
        </p:nvSpPr>
        <p:spPr>
          <a:xfrm rot="16200000">
            <a:off x="3786399" y="2878014"/>
            <a:ext cx="1735086" cy="28147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F1974B3-A06C-445A-8264-A17D5627E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066">
            <a:off x="4327056" y="4589001"/>
            <a:ext cx="273423" cy="282122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B401763-E570-4FC0-8BD5-E9EC8CC84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066">
            <a:off x="4424163" y="4674787"/>
            <a:ext cx="273423" cy="282122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E498DC2-138C-481E-B87C-A543D62DE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5275480" y="4585397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5CB0CD4-4833-4D22-A00F-E0D2585D3A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00">
            <a:off x="5891166" y="4609018"/>
            <a:ext cx="293315" cy="302647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DACC2E61-2188-4815-AAF7-2D39091D6D8C}"/>
              </a:ext>
            </a:extLst>
          </p:cNvPr>
          <p:cNvSpPr txBox="1"/>
          <p:nvPr/>
        </p:nvSpPr>
        <p:spPr>
          <a:xfrm>
            <a:off x="4054393" y="4932252"/>
            <a:ext cx="1059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↓LT</a:t>
            </a:r>
            <a:r>
              <a:rPr lang="fr-FR" sz="1600" b="1" baseline="-25000" dirty="0"/>
              <a:t> </a:t>
            </a:r>
            <a:r>
              <a:rPr lang="fr-FR" sz="1600" b="1" dirty="0"/>
              <a:t>CD8</a:t>
            </a:r>
            <a:r>
              <a:rPr lang="fr-FR" sz="1600" b="1" baseline="30000" dirty="0"/>
              <a:t>+</a:t>
            </a:r>
            <a:r>
              <a:rPr lang="fr-FR" sz="1600" b="1" dirty="0"/>
              <a:t>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B0F180A-5393-446C-B024-774828A21DF9}"/>
              </a:ext>
            </a:extLst>
          </p:cNvPr>
          <p:cNvSpPr txBox="1"/>
          <p:nvPr/>
        </p:nvSpPr>
        <p:spPr>
          <a:xfrm>
            <a:off x="5176566" y="4827215"/>
            <a:ext cx="1164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</a:t>
            </a:r>
            <a:r>
              <a:rPr lang="fr-FR" sz="1600" b="1" baseline="-25000" dirty="0"/>
              <a:t>H</a:t>
            </a:r>
            <a:r>
              <a:rPr lang="fr-FR" sz="1600" b="1" dirty="0"/>
              <a:t>1 </a:t>
            </a:r>
            <a:r>
              <a:rPr lang="fr-FR" sz="1600" b="1" dirty="0">
                <a:sym typeface="Wingdings" panose="05000000000000000000" pitchFamily="2" charset="2"/>
              </a:rPr>
              <a:t> T</a:t>
            </a:r>
            <a:r>
              <a:rPr lang="fr-FR" sz="1600" b="1" baseline="-25000" dirty="0">
                <a:sym typeface="Wingdings" panose="05000000000000000000" pitchFamily="2" charset="2"/>
              </a:rPr>
              <a:t>H</a:t>
            </a:r>
            <a:r>
              <a:rPr lang="fr-FR" sz="1600" b="1" dirty="0">
                <a:sym typeface="Wingdings" panose="05000000000000000000" pitchFamily="2" charset="2"/>
              </a:rPr>
              <a:t>2</a:t>
            </a:r>
            <a:endParaRPr lang="fr-FR" sz="16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73AA5A-414C-4030-B470-B6554BCC30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43" t="16317" r="18250" b="21745"/>
          <a:stretch/>
        </p:blipFill>
        <p:spPr>
          <a:xfrm>
            <a:off x="7690990" y="1807621"/>
            <a:ext cx="2177623" cy="2123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2FFC56-BC75-4D2E-8F91-E23E09D9EE03}"/>
              </a:ext>
            </a:extLst>
          </p:cNvPr>
          <p:cNvSpPr/>
          <p:nvPr/>
        </p:nvSpPr>
        <p:spPr>
          <a:xfrm rot="1948016">
            <a:off x="8032832" y="2537919"/>
            <a:ext cx="203022" cy="1125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9F63B13-62A6-47EB-88E0-C2CC07F0688A}"/>
              </a:ext>
            </a:extLst>
          </p:cNvPr>
          <p:cNvSpPr/>
          <p:nvPr/>
        </p:nvSpPr>
        <p:spPr>
          <a:xfrm>
            <a:off x="8032832" y="2891254"/>
            <a:ext cx="203022" cy="1125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D2A8E0D-D8C7-433D-8D86-A2F5290A62B7}"/>
              </a:ext>
            </a:extLst>
          </p:cNvPr>
          <p:cNvSpPr/>
          <p:nvPr/>
        </p:nvSpPr>
        <p:spPr>
          <a:xfrm rot="19177143">
            <a:off x="8148674" y="3263808"/>
            <a:ext cx="203022" cy="11250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924C1E2-ECFE-43C8-8E3F-895F6CA6B929}"/>
              </a:ext>
            </a:extLst>
          </p:cNvPr>
          <p:cNvSpPr/>
          <p:nvPr/>
        </p:nvSpPr>
        <p:spPr>
          <a:xfrm rot="19656470">
            <a:off x="9219162" y="2457774"/>
            <a:ext cx="203022" cy="1125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F0BD3B-80A8-47FD-AEA0-1BBC301761B5}"/>
              </a:ext>
            </a:extLst>
          </p:cNvPr>
          <p:cNvSpPr txBox="1"/>
          <p:nvPr/>
        </p:nvSpPr>
        <p:spPr>
          <a:xfrm>
            <a:off x="7407036" y="2375232"/>
            <a:ext cx="66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PD-1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7FA6516-155B-4254-BC54-9EAAC6995A08}"/>
              </a:ext>
            </a:extLst>
          </p:cNvPr>
          <p:cNvSpPr txBox="1"/>
          <p:nvPr/>
        </p:nvSpPr>
        <p:spPr>
          <a:xfrm>
            <a:off x="7245369" y="2797432"/>
            <a:ext cx="796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CTLA-4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4956124-660B-4CC3-9E3D-F44F83F10779}"/>
              </a:ext>
            </a:extLst>
          </p:cNvPr>
          <p:cNvSpPr txBox="1"/>
          <p:nvPr/>
        </p:nvSpPr>
        <p:spPr>
          <a:xfrm>
            <a:off x="7514673" y="3284985"/>
            <a:ext cx="796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TIGIT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0419EFD6-AF0E-456D-AB61-7A111644E668}"/>
              </a:ext>
            </a:extLst>
          </p:cNvPr>
          <p:cNvSpPr txBox="1"/>
          <p:nvPr/>
        </p:nvSpPr>
        <p:spPr>
          <a:xfrm>
            <a:off x="9420130" y="2153664"/>
            <a:ext cx="66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ICOS</a:t>
            </a:r>
          </a:p>
        </p:txBody>
      </p:sp>
      <p:sp>
        <p:nvSpPr>
          <p:cNvPr id="65" name="Double flèche horizontale 74">
            <a:extLst>
              <a:ext uri="{FF2B5EF4-FFF2-40B4-BE49-F238E27FC236}">
                <a16:creationId xmlns:a16="http://schemas.microsoft.com/office/drawing/2014/main" id="{1D1C5C6B-FA34-4F30-8B9C-B10E44829F02}"/>
              </a:ext>
            </a:extLst>
          </p:cNvPr>
          <p:cNvSpPr/>
          <p:nvPr/>
        </p:nvSpPr>
        <p:spPr>
          <a:xfrm rot="19451282">
            <a:off x="6404139" y="3518807"/>
            <a:ext cx="981653" cy="22320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AD3ED92-2DB3-47C4-875C-8FF38D68823F}"/>
              </a:ext>
            </a:extLst>
          </p:cNvPr>
          <p:cNvSpPr txBox="1"/>
          <p:nvPr/>
        </p:nvSpPr>
        <p:spPr>
          <a:xfrm>
            <a:off x="6811443" y="6412175"/>
            <a:ext cx="3948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err="1"/>
              <a:t>Durgin</a:t>
            </a:r>
            <a:r>
              <a:rPr lang="fr-FR" sz="1200" i="1" dirty="0"/>
              <a:t> J et al. J Am </a:t>
            </a:r>
            <a:r>
              <a:rPr lang="fr-FR" sz="1200" i="1" dirty="0" err="1"/>
              <a:t>Acad</a:t>
            </a:r>
            <a:r>
              <a:rPr lang="fr-FR" sz="1200" i="1" dirty="0"/>
              <a:t> </a:t>
            </a:r>
            <a:r>
              <a:rPr lang="fr-FR" sz="1200" i="1" dirty="0" err="1"/>
              <a:t>Dermatol</a:t>
            </a:r>
            <a:r>
              <a:rPr lang="fr-FR" sz="1200" i="1" dirty="0"/>
              <a:t> 2021.</a:t>
            </a:r>
          </a:p>
        </p:txBody>
      </p:sp>
      <p:sp>
        <p:nvSpPr>
          <p:cNvPr id="67" name="Flèche droite à entaille 6">
            <a:extLst>
              <a:ext uri="{FF2B5EF4-FFF2-40B4-BE49-F238E27FC236}">
                <a16:creationId xmlns:a16="http://schemas.microsoft.com/office/drawing/2014/main" id="{C68563A3-6688-4A7F-AC98-AF3C4A64C16E}"/>
              </a:ext>
            </a:extLst>
          </p:cNvPr>
          <p:cNvSpPr/>
          <p:nvPr/>
        </p:nvSpPr>
        <p:spPr>
          <a:xfrm rot="13609209">
            <a:off x="10058141" y="4599159"/>
            <a:ext cx="763059" cy="278408"/>
          </a:xfrm>
          <a:prstGeom prst="notch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7668FE4E-3A1D-4668-A8D8-81532AA51895}"/>
              </a:ext>
            </a:extLst>
          </p:cNvPr>
          <p:cNvSpPr txBox="1"/>
          <p:nvPr/>
        </p:nvSpPr>
        <p:spPr>
          <a:xfrm>
            <a:off x="9420130" y="5086140"/>
            <a:ext cx="263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Monoclonal </a:t>
            </a:r>
            <a:r>
              <a:rPr lang="fr-FR" b="1" dirty="0" err="1">
                <a:solidFill>
                  <a:srgbClr val="0070C0"/>
                </a:solidFill>
              </a:rPr>
              <a:t>antibodies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45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8503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</a:t>
            </a:r>
            <a:r>
              <a:rPr lang="fr-FR" b="1" dirty="0">
                <a:solidFill>
                  <a:srgbClr val="002060"/>
                </a:solidFill>
              </a:rPr>
              <a:t> 	</a:t>
            </a:r>
            <a:r>
              <a:rPr lang="fr-FR" b="1" dirty="0" err="1">
                <a:solidFill>
                  <a:srgbClr val="002060"/>
                </a:solidFill>
              </a:rPr>
              <a:t>Antibody</a:t>
            </a:r>
            <a:r>
              <a:rPr lang="fr-FR" b="1" dirty="0">
                <a:solidFill>
                  <a:srgbClr val="002060"/>
                </a:solidFill>
              </a:rPr>
              <a:t> Drug </a:t>
            </a:r>
            <a:r>
              <a:rPr lang="fr-FR" b="1" dirty="0" err="1">
                <a:solidFill>
                  <a:srgbClr val="002060"/>
                </a:solidFill>
              </a:rPr>
              <a:t>Conjugate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97422" y="835840"/>
            <a:ext cx="321670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ADC </a:t>
            </a:r>
          </a:p>
          <a:p>
            <a:pPr algn="ctr"/>
            <a:r>
              <a:rPr lang="fr-FR" sz="1400" b="1" dirty="0"/>
              <a:t>(</a:t>
            </a:r>
            <a:r>
              <a:rPr lang="fr-FR" sz="1400" b="1" dirty="0" err="1"/>
              <a:t>Antibody </a:t>
            </a:r>
            <a:r>
              <a:rPr lang="fr-FR" sz="1400" b="1" dirty="0"/>
              <a:t>Drug </a:t>
            </a:r>
            <a:r>
              <a:rPr lang="fr-FR" sz="1400" b="1" dirty="0" err="1"/>
              <a:t>Conjugate</a:t>
            </a:r>
            <a:r>
              <a:rPr lang="fr-FR" sz="1400" b="1" dirty="0"/>
              <a:t>)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2287788" y="1935620"/>
            <a:ext cx="3016127" cy="1011189"/>
            <a:chOff x="493435" y="1695584"/>
            <a:chExt cx="3016127" cy="10111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1" r="19242"/>
            <a:stretch/>
          </p:blipFill>
          <p:spPr bwMode="auto">
            <a:xfrm rot="542485">
              <a:off x="493435" y="1695584"/>
              <a:ext cx="929900" cy="101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cteur droit 3"/>
            <p:cNvCxnSpPr/>
            <p:nvPr/>
          </p:nvCxnSpPr>
          <p:spPr>
            <a:xfrm>
              <a:off x="1115616" y="2060848"/>
              <a:ext cx="7920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1289707" y="2348880"/>
              <a:ext cx="6179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1907704" y="1876182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err="1"/>
                <a:t>Antibody </a:t>
              </a:r>
              <a:endParaRPr lang="fr-FR" sz="12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907704" y="2210380"/>
              <a:ext cx="16018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Drug (ex: MMAE)</a:t>
              </a:r>
            </a:p>
          </p:txBody>
        </p:sp>
      </p:grpSp>
      <p:sp>
        <p:nvSpPr>
          <p:cNvPr id="11" name="Ellipse 10"/>
          <p:cNvSpPr/>
          <p:nvPr/>
        </p:nvSpPr>
        <p:spPr>
          <a:xfrm>
            <a:off x="3359696" y="3789040"/>
            <a:ext cx="559978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3827748" y="4445496"/>
            <a:ext cx="559978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r="19242"/>
          <a:stretch/>
        </p:blipFill>
        <p:spPr bwMode="auto">
          <a:xfrm rot="10332997">
            <a:off x="2828528" y="3131091"/>
            <a:ext cx="430082" cy="46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2619159" y="3364652"/>
            <a:ext cx="2898002" cy="17598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9371546">
            <a:off x="3063342" y="3433445"/>
            <a:ext cx="237045" cy="225194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92829" l="2609" r="9478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31" b="10296"/>
          <a:stretch/>
        </p:blipFill>
        <p:spPr bwMode="auto">
          <a:xfrm rot="20891863">
            <a:off x="2834698" y="4130474"/>
            <a:ext cx="1046338" cy="45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0" b="89630" l="0" r="100000">
                        <a14:foregroundMark x1="61481" y1="48148" x2="61481" y2="48148"/>
                        <a14:foregroundMark x1="37778" y1="45926" x2="37778" y2="45926"/>
                        <a14:foregroundMark x1="52593" y1="54815" x2="52593" y2="54815"/>
                        <a14:foregroundMark x1="47407" y1="57037" x2="47407" y2="5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82" y="4553903"/>
            <a:ext cx="561358" cy="5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0" b="100000" l="14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8052">
            <a:off x="3303047" y="3609084"/>
            <a:ext cx="565809" cy="41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89899" l="22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578">
            <a:off x="3832258" y="4088860"/>
            <a:ext cx="565809" cy="41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llipse 34"/>
          <p:cNvSpPr/>
          <p:nvPr/>
        </p:nvSpPr>
        <p:spPr>
          <a:xfrm>
            <a:off x="3853314" y="3245194"/>
            <a:ext cx="498528" cy="68418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89899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3162">
            <a:off x="3346406" y="4590927"/>
            <a:ext cx="565809" cy="41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91" b="89899" l="2206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52059" flipV="1">
            <a:off x="4378267" y="3476406"/>
            <a:ext cx="565809" cy="41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100000" l="19527" r="816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1" r="19242"/>
          <a:stretch/>
        </p:blipFill>
        <p:spPr bwMode="auto">
          <a:xfrm rot="12452927">
            <a:off x="3910732" y="3482049"/>
            <a:ext cx="430082" cy="46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Ellipse 48"/>
          <p:cNvSpPr/>
          <p:nvPr/>
        </p:nvSpPr>
        <p:spPr>
          <a:xfrm rot="2100293">
            <a:off x="4565704" y="4010784"/>
            <a:ext cx="406985" cy="56703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4657547" y="4025271"/>
            <a:ext cx="340890" cy="404778"/>
            <a:chOff x="4870610" y="2882171"/>
            <a:chExt cx="1488330" cy="1501380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220" b="100000" l="18621" r="841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1" r="19242"/>
            <a:stretch/>
          </p:blipFill>
          <p:spPr bwMode="auto">
            <a:xfrm rot="3148405">
              <a:off x="4930434" y="2822347"/>
              <a:ext cx="1368682" cy="1488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 rot="1315676">
              <a:off x="5627310" y="3865837"/>
              <a:ext cx="432048" cy="517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 rot="1315676">
              <a:off x="4992100" y="3545035"/>
              <a:ext cx="432048" cy="517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2" b="74074" l="69149" r="8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4" t="47700" r="18309" b="28767"/>
          <a:stretch/>
        </p:blipFill>
        <p:spPr bwMode="auto">
          <a:xfrm rot="3148405">
            <a:off x="4601207" y="4181032"/>
            <a:ext cx="164107" cy="1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996639" y="3816781"/>
            <a:ext cx="237045" cy="225194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3745838" y="5175142"/>
            <a:ext cx="1318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accent1">
                    <a:lumMod val="75000"/>
                  </a:schemeClr>
                </a:solidFill>
              </a:rPr>
              <a:t>Tumor cell</a:t>
            </a: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5" name="Connecteur droit 64"/>
          <p:cNvCxnSpPr/>
          <p:nvPr/>
        </p:nvCxnSpPr>
        <p:spPr>
          <a:xfrm>
            <a:off x="2495603" y="3649349"/>
            <a:ext cx="6261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1667014" y="3495569"/>
            <a:ext cx="847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Receptor </a:t>
            </a:r>
            <a:endParaRPr lang="fr-FR" sz="1200" b="1" dirty="0"/>
          </a:p>
        </p:txBody>
      </p:sp>
      <p:pic>
        <p:nvPicPr>
          <p:cNvPr id="113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2" b="74074" l="69149" r="8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4" t="47700" r="18309" b="28767"/>
          <a:stretch/>
        </p:blipFill>
        <p:spPr bwMode="auto">
          <a:xfrm rot="3148405">
            <a:off x="4602802" y="4355696"/>
            <a:ext cx="164107" cy="1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2" b="74074" l="69149" r="8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4" t="47700" r="18309" b="28767"/>
          <a:stretch/>
        </p:blipFill>
        <p:spPr bwMode="auto">
          <a:xfrm rot="3148405">
            <a:off x="3139240" y="4349173"/>
            <a:ext cx="164107" cy="1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2" b="74074" l="69149" r="8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4" t="47700" r="18309" b="28767"/>
          <a:stretch/>
        </p:blipFill>
        <p:spPr bwMode="auto">
          <a:xfrm rot="3148405">
            <a:off x="3488745" y="4156754"/>
            <a:ext cx="164107" cy="1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197422" y="835840"/>
            <a:ext cx="321670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ADC </a:t>
            </a:r>
          </a:p>
          <a:p>
            <a:pPr algn="ctr"/>
            <a:r>
              <a:rPr lang="fr-FR" sz="1400" b="1" dirty="0"/>
              <a:t>(</a:t>
            </a:r>
            <a:r>
              <a:rPr lang="fr-FR" sz="1400" b="1" dirty="0" err="1"/>
              <a:t>Antibody </a:t>
            </a:r>
            <a:r>
              <a:rPr lang="fr-FR" sz="1400" b="1" dirty="0"/>
              <a:t>Drug </a:t>
            </a:r>
            <a:r>
              <a:rPr lang="fr-FR" sz="1400" b="1" dirty="0" err="1"/>
              <a:t>Conjugate</a:t>
            </a:r>
            <a:r>
              <a:rPr lang="fr-FR" sz="1400" b="1" dirty="0"/>
              <a:t>)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2287788" y="1935620"/>
            <a:ext cx="3016127" cy="1011189"/>
            <a:chOff x="493435" y="1695584"/>
            <a:chExt cx="3016127" cy="10111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1" r="19242"/>
            <a:stretch/>
          </p:blipFill>
          <p:spPr bwMode="auto">
            <a:xfrm rot="542485">
              <a:off x="493435" y="1695584"/>
              <a:ext cx="929900" cy="101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cteur droit 3"/>
            <p:cNvCxnSpPr/>
            <p:nvPr/>
          </p:nvCxnSpPr>
          <p:spPr>
            <a:xfrm>
              <a:off x="1115616" y="2060848"/>
              <a:ext cx="7920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1289707" y="2348880"/>
              <a:ext cx="6179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1907704" y="1876182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err="1"/>
                <a:t>Antibody </a:t>
              </a:r>
              <a:endParaRPr lang="fr-FR" sz="12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907704" y="2210380"/>
              <a:ext cx="16018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Drug (ex: MMAE)</a:t>
              </a:r>
            </a:p>
          </p:txBody>
        </p:sp>
      </p:grpSp>
      <p:sp>
        <p:nvSpPr>
          <p:cNvPr id="11" name="Ellipse 10"/>
          <p:cNvSpPr/>
          <p:nvPr/>
        </p:nvSpPr>
        <p:spPr>
          <a:xfrm>
            <a:off x="3359696" y="3789040"/>
            <a:ext cx="559978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3827748" y="4445496"/>
            <a:ext cx="559978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6" name="Groupe 35"/>
          <p:cNvGrpSpPr/>
          <p:nvPr/>
        </p:nvGrpSpPr>
        <p:grpSpPr>
          <a:xfrm>
            <a:off x="2619159" y="3131088"/>
            <a:ext cx="2898002" cy="1993390"/>
            <a:chOff x="881910" y="3065169"/>
            <a:chExt cx="2736304" cy="1884383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1" r="19242"/>
            <a:stretch/>
          </p:blipFill>
          <p:spPr bwMode="auto">
            <a:xfrm rot="10332997">
              <a:off x="1079597" y="3065169"/>
              <a:ext cx="406085" cy="44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lipse 6"/>
            <p:cNvSpPr/>
            <p:nvPr/>
          </p:nvSpPr>
          <p:spPr>
            <a:xfrm>
              <a:off x="881910" y="3285961"/>
              <a:ext cx="2736304" cy="166359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 rot="19371546">
              <a:off x="1301306" y="3350992"/>
              <a:ext cx="223819" cy="212879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73" b="92829" l="2609" r="94783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1" b="10296"/>
            <a:stretch/>
          </p:blipFill>
          <p:spPr bwMode="auto">
            <a:xfrm rot="20891863">
              <a:off x="1085423" y="4009904"/>
              <a:ext cx="987956" cy="43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30" b="89630" l="0" r="100000">
                          <a14:foregroundMark x1="61481" y1="48148" x2="61481" y2="48148"/>
                          <a14:foregroundMark x1="37778" y1="45926" x2="37778" y2="45926"/>
                          <a14:foregroundMark x1="52593" y1="54815" x2="52593" y2="54815"/>
                          <a14:foregroundMark x1="47407" y1="57037" x2="47407" y2="5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980" y="4410176"/>
              <a:ext cx="530036" cy="53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040" b="100000" l="147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828052">
              <a:off x="1527637" y="3517023"/>
              <a:ext cx="534239" cy="38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091" b="89899" l="220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3578">
              <a:off x="2027320" y="3970563"/>
              <a:ext cx="534239" cy="38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Ellipse 34"/>
            <p:cNvSpPr/>
            <p:nvPr/>
          </p:nvSpPr>
          <p:spPr>
            <a:xfrm>
              <a:off x="2047204" y="3173032"/>
              <a:ext cx="470712" cy="64677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091" b="89899" l="0" r="970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23162">
              <a:off x="1568576" y="4445175"/>
              <a:ext cx="534239" cy="38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091" b="89899" l="2206" r="970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52059" flipV="1">
              <a:off x="2542863" y="3391601"/>
              <a:ext cx="534239" cy="38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93" b="100000" l="19527" r="816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1" r="19242"/>
            <a:stretch/>
          </p:blipFill>
          <p:spPr bwMode="auto">
            <a:xfrm rot="12452927">
              <a:off x="2101418" y="3396935"/>
              <a:ext cx="406085" cy="44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Ellipse 48"/>
            <p:cNvSpPr/>
            <p:nvPr/>
          </p:nvSpPr>
          <p:spPr>
            <a:xfrm rot="2100293">
              <a:off x="2719842" y="3896757"/>
              <a:ext cx="384277" cy="53602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2806563" y="3910454"/>
              <a:ext cx="321870" cy="382643"/>
              <a:chOff x="4870610" y="2882171"/>
              <a:chExt cx="1488330" cy="1501380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220" b="100000" l="18621" r="841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1" r="19242"/>
              <a:stretch/>
            </p:blipFill>
            <p:spPr bwMode="auto">
              <a:xfrm rot="3148405">
                <a:off x="4930434" y="2822347"/>
                <a:ext cx="1368682" cy="148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rot="1315676">
                <a:off x="5627310" y="3865837"/>
                <a:ext cx="432048" cy="5177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315676">
                <a:off x="4992100" y="3545035"/>
                <a:ext cx="432048" cy="5177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6032" b="74074" l="69149" r="8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4" t="47700" r="18309" b="28767"/>
            <a:stretch/>
          </p:blipFill>
          <p:spPr bwMode="auto">
            <a:xfrm rot="3148405">
              <a:off x="2753273" y="4057801"/>
              <a:ext cx="155133" cy="175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2182529" y="3713365"/>
              <a:ext cx="223819" cy="212879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5" name="Connecteur droit 64"/>
          <p:cNvCxnSpPr/>
          <p:nvPr/>
        </p:nvCxnSpPr>
        <p:spPr>
          <a:xfrm>
            <a:off x="2495603" y="3649349"/>
            <a:ext cx="6261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1667014" y="3495569"/>
            <a:ext cx="847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Receptor </a:t>
            </a:r>
            <a:endParaRPr lang="fr-FR" sz="1200" b="1" dirty="0"/>
          </a:p>
        </p:txBody>
      </p:sp>
      <p:pic>
        <p:nvPicPr>
          <p:cNvPr id="113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2" b="74074" l="69149" r="8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4" t="47700" r="18309" b="28767"/>
          <a:stretch/>
        </p:blipFill>
        <p:spPr bwMode="auto">
          <a:xfrm rot="3148405">
            <a:off x="4602802" y="4355696"/>
            <a:ext cx="164107" cy="1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2" b="74074" l="69149" r="8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4" t="47700" r="18309" b="28767"/>
          <a:stretch/>
        </p:blipFill>
        <p:spPr bwMode="auto">
          <a:xfrm rot="3148405">
            <a:off x="3139240" y="4349173"/>
            <a:ext cx="164107" cy="1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2" b="74074" l="69149" r="8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4" t="47700" r="18309" b="28767"/>
          <a:stretch/>
        </p:blipFill>
        <p:spPr bwMode="auto">
          <a:xfrm rot="3148405">
            <a:off x="3488745" y="4156754"/>
            <a:ext cx="164107" cy="1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EA2E6D-197C-4645-BC0A-5C3D583F6451}"/>
              </a:ext>
            </a:extLst>
          </p:cNvPr>
          <p:cNvSpPr txBox="1"/>
          <p:nvPr/>
        </p:nvSpPr>
        <p:spPr>
          <a:xfrm>
            <a:off x="7011116" y="787859"/>
            <a:ext cx="2376264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Brentuximab Vedotin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ADC anti-CD30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CF639EE-7B19-4F90-99B2-7BDDBE08C5BC}"/>
              </a:ext>
            </a:extLst>
          </p:cNvPr>
          <p:cNvSpPr txBox="1"/>
          <p:nvPr/>
        </p:nvSpPr>
        <p:spPr>
          <a:xfrm>
            <a:off x="0" y="-8503"/>
            <a:ext cx="121920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 err="1">
                <a:solidFill>
                  <a:srgbClr val="002060"/>
                </a:solidFill>
              </a:rPr>
              <a:t>Antibody</a:t>
            </a:r>
            <a:r>
              <a:rPr lang="fr-FR" b="1" dirty="0">
                <a:solidFill>
                  <a:srgbClr val="002060"/>
                </a:solidFill>
              </a:rPr>
              <a:t> Drug </a:t>
            </a:r>
            <a:r>
              <a:rPr lang="fr-FR" b="1" dirty="0" err="1">
                <a:solidFill>
                  <a:srgbClr val="002060"/>
                </a:solidFill>
              </a:rPr>
              <a:t>Conjugate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1FCA36C-A919-4274-9543-85065050F962}"/>
              </a:ext>
            </a:extLst>
          </p:cNvPr>
          <p:cNvSpPr txBox="1"/>
          <p:nvPr/>
        </p:nvSpPr>
        <p:spPr>
          <a:xfrm>
            <a:off x="3745838" y="5175142"/>
            <a:ext cx="1318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accent1">
                    <a:lumMod val="75000"/>
                  </a:schemeClr>
                </a:solidFill>
              </a:rPr>
              <a:t>Tumor cell</a:t>
            </a: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EA06E-A9CC-4279-B00C-4FF2631C962B}"/>
              </a:ext>
            </a:extLst>
          </p:cNvPr>
          <p:cNvSpPr txBox="1"/>
          <p:nvPr/>
        </p:nvSpPr>
        <p:spPr>
          <a:xfrm>
            <a:off x="6387110" y="1927520"/>
            <a:ext cx="4499992" cy="175432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MF CD30+ patients: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Overall response &gt; 4 months: 50%.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PFS: 9 </a:t>
            </a:r>
            <a:r>
              <a:rPr lang="en-US" b="1" dirty="0" err="1"/>
              <a:t>months 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Peripheral neuropathy: 45%.</a:t>
            </a:r>
          </a:p>
          <a:p>
            <a:r>
              <a:rPr lang="en-US" b="1" dirty="0">
                <a:solidFill>
                  <a:srgbClr val="FF0000"/>
                </a:solidFill>
              </a:rPr>
              <a:t>SS patients were excluded from phase III trial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515CC5C-8ED1-4C70-A282-6E86B62F5B35}"/>
              </a:ext>
            </a:extLst>
          </p:cNvPr>
          <p:cNvSpPr txBox="1"/>
          <p:nvPr/>
        </p:nvSpPr>
        <p:spPr>
          <a:xfrm>
            <a:off x="1505877" y="5923830"/>
            <a:ext cx="883429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There is a great need to search for other therapeutic targets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8795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-12452" y="-1014"/>
            <a:ext cx="12204452" cy="37501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 err="1">
                <a:solidFill>
                  <a:srgbClr val="002060"/>
                </a:solidFill>
              </a:rPr>
              <a:t>Inducible</a:t>
            </a:r>
            <a:r>
              <a:rPr lang="fr-FR" b="1" dirty="0">
                <a:solidFill>
                  <a:srgbClr val="002060"/>
                </a:solidFill>
              </a:rPr>
              <a:t> T-Cell </a:t>
            </a:r>
            <a:r>
              <a:rPr lang="fr-FR" b="1" dirty="0" err="1">
                <a:solidFill>
                  <a:srgbClr val="002060"/>
                </a:solidFill>
              </a:rPr>
              <a:t>COstimulator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3"/>
          <a:stretch/>
        </p:blipFill>
        <p:spPr bwMode="auto">
          <a:xfrm>
            <a:off x="1877779" y="1627662"/>
            <a:ext cx="7925593" cy="183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1" name="ZoneTexte 1040"/>
          <p:cNvSpPr txBox="1"/>
          <p:nvPr/>
        </p:nvSpPr>
        <p:spPr>
          <a:xfrm>
            <a:off x="3041412" y="1633405"/>
            <a:ext cx="6109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ANTIGEN PRESENTING CELLS</a:t>
            </a:r>
          </a:p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LYMPHOCYTES B</a:t>
            </a:r>
          </a:p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NON-HEMATOPOIETIC CELLS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257175" y="773853"/>
            <a:ext cx="1163955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ICOS is a </a:t>
            </a:r>
            <a:r>
              <a:rPr lang="fr-FR" b="1" dirty="0" err="1"/>
              <a:t>co-stimulation</a:t>
            </a:r>
            <a:r>
              <a:rPr lang="fr-FR" b="1" dirty="0"/>
              <a:t> receptor that potentiates the T cell </a:t>
            </a:r>
            <a:r>
              <a:rPr lang="fr-FR" b="1" dirty="0" err="1"/>
              <a:t>functions</a:t>
            </a:r>
            <a:r>
              <a:rPr lang="fr-FR" b="1" dirty="0"/>
              <a:t> </a:t>
            </a:r>
            <a:r>
              <a:rPr lang="fr-FR" b="1" dirty="0" err="1"/>
              <a:t>allowing</a:t>
            </a:r>
            <a:r>
              <a:rPr lang="fr-FR" b="1" dirty="0"/>
              <a:t> an antigen-specific immune </a:t>
            </a:r>
            <a:r>
              <a:rPr lang="fr-FR" b="1" dirty="0" err="1"/>
              <a:t>response</a:t>
            </a:r>
            <a:endParaRPr lang="fr-FR" b="1" baseline="-25000" dirty="0"/>
          </a:p>
        </p:txBody>
      </p:sp>
      <p:cxnSp>
        <p:nvCxnSpPr>
          <p:cNvPr id="1050" name="Connecteur droit 1049"/>
          <p:cNvCxnSpPr/>
          <p:nvPr/>
        </p:nvCxnSpPr>
        <p:spPr>
          <a:xfrm flipV="1">
            <a:off x="4743534" y="3062506"/>
            <a:ext cx="494018" cy="11128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>
            <a:off x="4743534" y="4175396"/>
            <a:ext cx="494018" cy="941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Connecteur droit 1053"/>
          <p:cNvCxnSpPr/>
          <p:nvPr/>
        </p:nvCxnSpPr>
        <p:spPr>
          <a:xfrm>
            <a:off x="5237552" y="3062506"/>
            <a:ext cx="0" cy="205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5252881" y="3062506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/>
        </p:nvCxnSpPr>
        <p:spPr>
          <a:xfrm>
            <a:off x="5237552" y="5100894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>
            <a:off x="5252881" y="3780247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>
            <a:off x="5252881" y="4451874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6101648" y="2900926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Survival and proliferation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6124840" y="3446822"/>
            <a:ext cx="1944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Differentiation (Th1, Th2, Th17)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6154134" y="4104651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Cytokine production </a:t>
            </a:r>
            <a:r>
              <a:rPr lang="fr-FR" sz="1200" b="1" dirty="0"/>
              <a:t>(IL4, IL5, IL6, IL10, IL21, </a:t>
            </a:r>
            <a:r>
              <a:rPr lang="el-GR" sz="1200" b="1" dirty="0"/>
              <a:t>TNFα, </a:t>
            </a:r>
            <a:r>
              <a:rPr lang="fr-FR" sz="1200" b="1" dirty="0"/>
              <a:t>INFγ)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6154134" y="493931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Cooperation T-B</a:t>
            </a:r>
          </a:p>
        </p:txBody>
      </p:sp>
      <p:sp>
        <p:nvSpPr>
          <p:cNvPr id="26" name="Forme libre 25"/>
          <p:cNvSpPr/>
          <p:nvPr/>
        </p:nvSpPr>
        <p:spPr>
          <a:xfrm rot="20279412">
            <a:off x="2610081" y="4763709"/>
            <a:ext cx="2126813" cy="1449849"/>
          </a:xfrm>
          <a:custGeom>
            <a:avLst/>
            <a:gdLst>
              <a:gd name="connsiteX0" fmla="*/ 53713 w 2126813"/>
              <a:gd name="connsiteY0" fmla="*/ 392500 h 1449849"/>
              <a:gd name="connsiteX1" fmla="*/ 272788 w 2126813"/>
              <a:gd name="connsiteY1" fmla="*/ 78175 h 1449849"/>
              <a:gd name="connsiteX2" fmla="*/ 634738 w 2126813"/>
              <a:gd name="connsiteY2" fmla="*/ 11500 h 1449849"/>
              <a:gd name="connsiteX3" fmla="*/ 930013 w 2126813"/>
              <a:gd name="connsiteY3" fmla="*/ 11500 h 1449849"/>
              <a:gd name="connsiteX4" fmla="*/ 1282438 w 2126813"/>
              <a:gd name="connsiteY4" fmla="*/ 125800 h 1449849"/>
              <a:gd name="connsiteX5" fmla="*/ 1558663 w 2126813"/>
              <a:gd name="connsiteY5" fmla="*/ 135325 h 1449849"/>
              <a:gd name="connsiteX6" fmla="*/ 1768213 w 2126813"/>
              <a:gd name="connsiteY6" fmla="*/ 154375 h 1449849"/>
              <a:gd name="connsiteX7" fmla="*/ 1939663 w 2126813"/>
              <a:gd name="connsiteY7" fmla="*/ 221050 h 1449849"/>
              <a:gd name="connsiteX8" fmla="*/ 2101588 w 2126813"/>
              <a:gd name="connsiteY8" fmla="*/ 621100 h 1449849"/>
              <a:gd name="connsiteX9" fmla="*/ 2101588 w 2126813"/>
              <a:gd name="connsiteY9" fmla="*/ 935425 h 1449849"/>
              <a:gd name="connsiteX10" fmla="*/ 1863463 w 2126813"/>
              <a:gd name="connsiteY10" fmla="*/ 1192600 h 1449849"/>
              <a:gd name="connsiteX11" fmla="*/ 1377688 w 2126813"/>
              <a:gd name="connsiteY11" fmla="*/ 1383100 h 1449849"/>
              <a:gd name="connsiteX12" fmla="*/ 920488 w 2126813"/>
              <a:gd name="connsiteY12" fmla="*/ 1449775 h 1449849"/>
              <a:gd name="connsiteX13" fmla="*/ 577588 w 2126813"/>
              <a:gd name="connsiteY13" fmla="*/ 1392625 h 1449849"/>
              <a:gd name="connsiteX14" fmla="*/ 339463 w 2126813"/>
              <a:gd name="connsiteY14" fmla="*/ 1240225 h 1449849"/>
              <a:gd name="connsiteX15" fmla="*/ 129913 w 2126813"/>
              <a:gd name="connsiteY15" fmla="*/ 973525 h 1449849"/>
              <a:gd name="connsiteX16" fmla="*/ 15613 w 2126813"/>
              <a:gd name="connsiteY16" fmla="*/ 754450 h 1449849"/>
              <a:gd name="connsiteX17" fmla="*/ 6088 w 2126813"/>
              <a:gd name="connsiteY17" fmla="*/ 506800 h 1449849"/>
              <a:gd name="connsiteX18" fmla="*/ 53713 w 2126813"/>
              <a:gd name="connsiteY18" fmla="*/ 392500 h 144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813" h="1449849">
                <a:moveTo>
                  <a:pt x="53713" y="392500"/>
                </a:moveTo>
                <a:cubicBezTo>
                  <a:pt x="98163" y="321063"/>
                  <a:pt x="175951" y="141675"/>
                  <a:pt x="272788" y="78175"/>
                </a:cubicBezTo>
                <a:cubicBezTo>
                  <a:pt x="369625" y="14675"/>
                  <a:pt x="525201" y="22612"/>
                  <a:pt x="634738" y="11500"/>
                </a:cubicBezTo>
                <a:cubicBezTo>
                  <a:pt x="744276" y="387"/>
                  <a:pt x="822063" y="-7550"/>
                  <a:pt x="930013" y="11500"/>
                </a:cubicBezTo>
                <a:cubicBezTo>
                  <a:pt x="1037963" y="30550"/>
                  <a:pt x="1177663" y="105163"/>
                  <a:pt x="1282438" y="125800"/>
                </a:cubicBezTo>
                <a:cubicBezTo>
                  <a:pt x="1387213" y="146437"/>
                  <a:pt x="1477701" y="130563"/>
                  <a:pt x="1558663" y="135325"/>
                </a:cubicBezTo>
                <a:cubicBezTo>
                  <a:pt x="1639625" y="140087"/>
                  <a:pt x="1704713" y="140087"/>
                  <a:pt x="1768213" y="154375"/>
                </a:cubicBezTo>
                <a:cubicBezTo>
                  <a:pt x="1831713" y="168662"/>
                  <a:pt x="1884101" y="143262"/>
                  <a:pt x="1939663" y="221050"/>
                </a:cubicBezTo>
                <a:cubicBezTo>
                  <a:pt x="1995226" y="298837"/>
                  <a:pt x="2074601" y="502038"/>
                  <a:pt x="2101588" y="621100"/>
                </a:cubicBezTo>
                <a:cubicBezTo>
                  <a:pt x="2128575" y="740162"/>
                  <a:pt x="2141275" y="840175"/>
                  <a:pt x="2101588" y="935425"/>
                </a:cubicBezTo>
                <a:cubicBezTo>
                  <a:pt x="2061901" y="1030675"/>
                  <a:pt x="1984113" y="1117988"/>
                  <a:pt x="1863463" y="1192600"/>
                </a:cubicBezTo>
                <a:cubicBezTo>
                  <a:pt x="1742813" y="1267213"/>
                  <a:pt x="1534851" y="1340238"/>
                  <a:pt x="1377688" y="1383100"/>
                </a:cubicBezTo>
                <a:cubicBezTo>
                  <a:pt x="1220526" y="1425963"/>
                  <a:pt x="1053838" y="1448188"/>
                  <a:pt x="920488" y="1449775"/>
                </a:cubicBezTo>
                <a:cubicBezTo>
                  <a:pt x="787138" y="1451363"/>
                  <a:pt x="674425" y="1427550"/>
                  <a:pt x="577588" y="1392625"/>
                </a:cubicBezTo>
                <a:cubicBezTo>
                  <a:pt x="480751" y="1357700"/>
                  <a:pt x="414076" y="1310075"/>
                  <a:pt x="339463" y="1240225"/>
                </a:cubicBezTo>
                <a:cubicBezTo>
                  <a:pt x="264851" y="1170375"/>
                  <a:pt x="183888" y="1054488"/>
                  <a:pt x="129913" y="973525"/>
                </a:cubicBezTo>
                <a:cubicBezTo>
                  <a:pt x="75938" y="892563"/>
                  <a:pt x="36250" y="832238"/>
                  <a:pt x="15613" y="754450"/>
                </a:cubicBezTo>
                <a:cubicBezTo>
                  <a:pt x="-5025" y="676663"/>
                  <a:pt x="-1849" y="570300"/>
                  <a:pt x="6088" y="506800"/>
                </a:cubicBezTo>
                <a:cubicBezTo>
                  <a:pt x="14025" y="443300"/>
                  <a:pt x="9263" y="463937"/>
                  <a:pt x="53713" y="392500"/>
                </a:cubicBezTo>
                <a:close/>
              </a:path>
            </a:pathLst>
          </a:custGeom>
          <a:gradFill flip="none" rotWithShape="1">
            <a:gsLst>
              <a:gs pos="38000">
                <a:schemeClr val="bg2">
                  <a:tint val="66000"/>
                  <a:satMod val="160000"/>
                  <a:lumMod val="79000"/>
                </a:schemeClr>
              </a:gs>
              <a:gs pos="66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811" b="66342" l="10338" r="18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0" t="43673" r="80132" b="33193"/>
          <a:stretch/>
        </p:blipFill>
        <p:spPr bwMode="auto">
          <a:xfrm>
            <a:off x="2952902" y="4145198"/>
            <a:ext cx="710655" cy="9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73" b="44506" l="10338" r="18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6076" r="80132" b="61178"/>
          <a:stretch/>
        </p:blipFill>
        <p:spPr bwMode="auto">
          <a:xfrm>
            <a:off x="2957899" y="2779787"/>
            <a:ext cx="710655" cy="11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 rot="2890966">
            <a:off x="3162709" y="3821950"/>
            <a:ext cx="324534" cy="3086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t="18128" r="70107" b="61807"/>
          <a:stretch/>
        </p:blipFill>
        <p:spPr bwMode="auto">
          <a:xfrm>
            <a:off x="3787194" y="2881327"/>
            <a:ext cx="409575" cy="11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2457220" y="5196245"/>
            <a:ext cx="24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haroni" panose="02010803020104030203" pitchFamily="2" charset="-79"/>
                <a:cs typeface="Aharoni" panose="02010803020104030203" pitchFamily="2" charset="-79"/>
              </a:rPr>
              <a:t>ACTIVE T</a:t>
            </a:r>
            <a:r>
              <a:rPr lang="fr-FR" sz="1600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EFF</a:t>
            </a:r>
            <a:r>
              <a:rPr lang="fr-FR" sz="1600" dirty="0">
                <a:latin typeface="Aharoni" panose="02010803020104030203" pitchFamily="2" charset="-79"/>
                <a:cs typeface="Aharoni" panose="02010803020104030203" pitchFamily="2" charset="-79"/>
              </a:rPr>
              <a:t> LYMPHOCYTE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991978" y="2956586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ICOS-L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201261" y="4706334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</a:t>
            </a:r>
          </a:p>
        </p:txBody>
      </p:sp>
      <p:grpSp>
        <p:nvGrpSpPr>
          <p:cNvPr id="36" name="Groupe 35"/>
          <p:cNvGrpSpPr/>
          <p:nvPr/>
        </p:nvGrpSpPr>
        <p:grpSpPr>
          <a:xfrm rot="20385947">
            <a:off x="3552069" y="4095235"/>
            <a:ext cx="792832" cy="765874"/>
            <a:chOff x="1226836" y="3691086"/>
            <a:chExt cx="792832" cy="765874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8" t="38302" r="68354" b="41633"/>
            <a:stretch/>
          </p:blipFill>
          <p:spPr bwMode="auto">
            <a:xfrm rot="1206245">
              <a:off x="1226836" y="3691086"/>
              <a:ext cx="792832" cy="765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 rot="1670414">
              <a:off x="1877511" y="4308115"/>
              <a:ext cx="84554" cy="12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2981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3"/>
          <a:stretch/>
        </p:blipFill>
        <p:spPr bwMode="auto">
          <a:xfrm>
            <a:off x="1877779" y="1608612"/>
            <a:ext cx="7925593" cy="183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1" name="ZoneTexte 1040"/>
          <p:cNvSpPr txBox="1"/>
          <p:nvPr/>
        </p:nvSpPr>
        <p:spPr>
          <a:xfrm>
            <a:off x="3041412" y="1614355"/>
            <a:ext cx="6109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ANTIGEN PRESENTING CELLS</a:t>
            </a:r>
          </a:p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LYMPHOCYTES B</a:t>
            </a:r>
          </a:p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NON-HEMATOPOIETIC CELLS</a:t>
            </a:r>
          </a:p>
        </p:txBody>
      </p:sp>
      <p:sp>
        <p:nvSpPr>
          <p:cNvPr id="26" name="Forme libre 25"/>
          <p:cNvSpPr/>
          <p:nvPr/>
        </p:nvSpPr>
        <p:spPr>
          <a:xfrm rot="20279412">
            <a:off x="2610081" y="4744659"/>
            <a:ext cx="2126813" cy="1449849"/>
          </a:xfrm>
          <a:custGeom>
            <a:avLst/>
            <a:gdLst>
              <a:gd name="connsiteX0" fmla="*/ 53713 w 2126813"/>
              <a:gd name="connsiteY0" fmla="*/ 392500 h 1449849"/>
              <a:gd name="connsiteX1" fmla="*/ 272788 w 2126813"/>
              <a:gd name="connsiteY1" fmla="*/ 78175 h 1449849"/>
              <a:gd name="connsiteX2" fmla="*/ 634738 w 2126813"/>
              <a:gd name="connsiteY2" fmla="*/ 11500 h 1449849"/>
              <a:gd name="connsiteX3" fmla="*/ 930013 w 2126813"/>
              <a:gd name="connsiteY3" fmla="*/ 11500 h 1449849"/>
              <a:gd name="connsiteX4" fmla="*/ 1282438 w 2126813"/>
              <a:gd name="connsiteY4" fmla="*/ 125800 h 1449849"/>
              <a:gd name="connsiteX5" fmla="*/ 1558663 w 2126813"/>
              <a:gd name="connsiteY5" fmla="*/ 135325 h 1449849"/>
              <a:gd name="connsiteX6" fmla="*/ 1768213 w 2126813"/>
              <a:gd name="connsiteY6" fmla="*/ 154375 h 1449849"/>
              <a:gd name="connsiteX7" fmla="*/ 1939663 w 2126813"/>
              <a:gd name="connsiteY7" fmla="*/ 221050 h 1449849"/>
              <a:gd name="connsiteX8" fmla="*/ 2101588 w 2126813"/>
              <a:gd name="connsiteY8" fmla="*/ 621100 h 1449849"/>
              <a:gd name="connsiteX9" fmla="*/ 2101588 w 2126813"/>
              <a:gd name="connsiteY9" fmla="*/ 935425 h 1449849"/>
              <a:gd name="connsiteX10" fmla="*/ 1863463 w 2126813"/>
              <a:gd name="connsiteY10" fmla="*/ 1192600 h 1449849"/>
              <a:gd name="connsiteX11" fmla="*/ 1377688 w 2126813"/>
              <a:gd name="connsiteY11" fmla="*/ 1383100 h 1449849"/>
              <a:gd name="connsiteX12" fmla="*/ 920488 w 2126813"/>
              <a:gd name="connsiteY12" fmla="*/ 1449775 h 1449849"/>
              <a:gd name="connsiteX13" fmla="*/ 577588 w 2126813"/>
              <a:gd name="connsiteY13" fmla="*/ 1392625 h 1449849"/>
              <a:gd name="connsiteX14" fmla="*/ 339463 w 2126813"/>
              <a:gd name="connsiteY14" fmla="*/ 1240225 h 1449849"/>
              <a:gd name="connsiteX15" fmla="*/ 129913 w 2126813"/>
              <a:gd name="connsiteY15" fmla="*/ 973525 h 1449849"/>
              <a:gd name="connsiteX16" fmla="*/ 15613 w 2126813"/>
              <a:gd name="connsiteY16" fmla="*/ 754450 h 1449849"/>
              <a:gd name="connsiteX17" fmla="*/ 6088 w 2126813"/>
              <a:gd name="connsiteY17" fmla="*/ 506800 h 1449849"/>
              <a:gd name="connsiteX18" fmla="*/ 53713 w 2126813"/>
              <a:gd name="connsiteY18" fmla="*/ 392500 h 144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813" h="1449849">
                <a:moveTo>
                  <a:pt x="53713" y="392500"/>
                </a:moveTo>
                <a:cubicBezTo>
                  <a:pt x="98163" y="321063"/>
                  <a:pt x="175951" y="141675"/>
                  <a:pt x="272788" y="78175"/>
                </a:cubicBezTo>
                <a:cubicBezTo>
                  <a:pt x="369625" y="14675"/>
                  <a:pt x="525201" y="22612"/>
                  <a:pt x="634738" y="11500"/>
                </a:cubicBezTo>
                <a:cubicBezTo>
                  <a:pt x="744276" y="387"/>
                  <a:pt x="822063" y="-7550"/>
                  <a:pt x="930013" y="11500"/>
                </a:cubicBezTo>
                <a:cubicBezTo>
                  <a:pt x="1037963" y="30550"/>
                  <a:pt x="1177663" y="105163"/>
                  <a:pt x="1282438" y="125800"/>
                </a:cubicBezTo>
                <a:cubicBezTo>
                  <a:pt x="1387213" y="146437"/>
                  <a:pt x="1477701" y="130563"/>
                  <a:pt x="1558663" y="135325"/>
                </a:cubicBezTo>
                <a:cubicBezTo>
                  <a:pt x="1639625" y="140087"/>
                  <a:pt x="1704713" y="140087"/>
                  <a:pt x="1768213" y="154375"/>
                </a:cubicBezTo>
                <a:cubicBezTo>
                  <a:pt x="1831713" y="168662"/>
                  <a:pt x="1884101" y="143262"/>
                  <a:pt x="1939663" y="221050"/>
                </a:cubicBezTo>
                <a:cubicBezTo>
                  <a:pt x="1995226" y="298837"/>
                  <a:pt x="2074601" y="502038"/>
                  <a:pt x="2101588" y="621100"/>
                </a:cubicBezTo>
                <a:cubicBezTo>
                  <a:pt x="2128575" y="740162"/>
                  <a:pt x="2141275" y="840175"/>
                  <a:pt x="2101588" y="935425"/>
                </a:cubicBezTo>
                <a:cubicBezTo>
                  <a:pt x="2061901" y="1030675"/>
                  <a:pt x="1984113" y="1117988"/>
                  <a:pt x="1863463" y="1192600"/>
                </a:cubicBezTo>
                <a:cubicBezTo>
                  <a:pt x="1742813" y="1267213"/>
                  <a:pt x="1534851" y="1340238"/>
                  <a:pt x="1377688" y="1383100"/>
                </a:cubicBezTo>
                <a:cubicBezTo>
                  <a:pt x="1220526" y="1425963"/>
                  <a:pt x="1053838" y="1448188"/>
                  <a:pt x="920488" y="1449775"/>
                </a:cubicBezTo>
                <a:cubicBezTo>
                  <a:pt x="787138" y="1451363"/>
                  <a:pt x="674425" y="1427550"/>
                  <a:pt x="577588" y="1392625"/>
                </a:cubicBezTo>
                <a:cubicBezTo>
                  <a:pt x="480751" y="1357700"/>
                  <a:pt x="414076" y="1310075"/>
                  <a:pt x="339463" y="1240225"/>
                </a:cubicBezTo>
                <a:cubicBezTo>
                  <a:pt x="264851" y="1170375"/>
                  <a:pt x="183888" y="1054488"/>
                  <a:pt x="129913" y="973525"/>
                </a:cubicBezTo>
                <a:cubicBezTo>
                  <a:pt x="75938" y="892563"/>
                  <a:pt x="36250" y="832238"/>
                  <a:pt x="15613" y="754450"/>
                </a:cubicBezTo>
                <a:cubicBezTo>
                  <a:pt x="-5025" y="676663"/>
                  <a:pt x="-1849" y="570300"/>
                  <a:pt x="6088" y="506800"/>
                </a:cubicBezTo>
                <a:cubicBezTo>
                  <a:pt x="14025" y="443300"/>
                  <a:pt x="9263" y="463937"/>
                  <a:pt x="53713" y="392500"/>
                </a:cubicBezTo>
                <a:close/>
              </a:path>
            </a:pathLst>
          </a:custGeom>
          <a:gradFill flip="none" rotWithShape="1">
            <a:gsLst>
              <a:gs pos="38000">
                <a:schemeClr val="bg2">
                  <a:tint val="66000"/>
                  <a:satMod val="160000"/>
                  <a:lumMod val="79000"/>
                </a:schemeClr>
              </a:gs>
              <a:gs pos="66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811" b="66342" l="10338" r="18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0" t="43673" r="80132" b="33193"/>
          <a:stretch/>
        </p:blipFill>
        <p:spPr bwMode="auto">
          <a:xfrm>
            <a:off x="2952902" y="4126148"/>
            <a:ext cx="710655" cy="9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73" b="44506" l="10338" r="18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6076" r="80132" b="61178"/>
          <a:stretch/>
        </p:blipFill>
        <p:spPr bwMode="auto">
          <a:xfrm>
            <a:off x="2957899" y="2760737"/>
            <a:ext cx="710655" cy="11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 rot="2890966">
            <a:off x="3162709" y="3802900"/>
            <a:ext cx="324534" cy="3086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t="18128" r="70107" b="61807"/>
          <a:stretch/>
        </p:blipFill>
        <p:spPr bwMode="auto">
          <a:xfrm>
            <a:off x="3787194" y="2862277"/>
            <a:ext cx="409575" cy="11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2457220" y="5177195"/>
            <a:ext cx="24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ACTIVE </a:t>
            </a:r>
            <a:r>
              <a:rPr lang="fr-FR" sz="1600" b="1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TEFF</a:t>
            </a:r>
            <a:r>
              <a:rPr lang="fr-FR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 LYMPHOCYTE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991978" y="2937536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ICOS-L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201261" y="4687284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</a:t>
            </a:r>
          </a:p>
        </p:txBody>
      </p:sp>
      <p:grpSp>
        <p:nvGrpSpPr>
          <p:cNvPr id="36" name="Groupe 35"/>
          <p:cNvGrpSpPr/>
          <p:nvPr/>
        </p:nvGrpSpPr>
        <p:grpSpPr>
          <a:xfrm rot="20385947">
            <a:off x="3552069" y="4076185"/>
            <a:ext cx="792832" cy="765874"/>
            <a:chOff x="1226836" y="3691086"/>
            <a:chExt cx="792832" cy="765874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8" t="38302" r="68354" b="41633"/>
            <a:stretch/>
          </p:blipFill>
          <p:spPr bwMode="auto">
            <a:xfrm rot="1206245">
              <a:off x="1226836" y="3691086"/>
              <a:ext cx="792832" cy="765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 rot="1670414">
              <a:off x="1877511" y="4308115"/>
              <a:ext cx="84554" cy="12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Forme libre 38"/>
          <p:cNvSpPr/>
          <p:nvPr/>
        </p:nvSpPr>
        <p:spPr>
          <a:xfrm>
            <a:off x="5248385" y="4592887"/>
            <a:ext cx="2461234" cy="1709472"/>
          </a:xfrm>
          <a:custGeom>
            <a:avLst/>
            <a:gdLst>
              <a:gd name="connsiteX0" fmla="*/ 211072 w 1953179"/>
              <a:gd name="connsiteY0" fmla="*/ 131246 h 1502952"/>
              <a:gd name="connsiteX1" fmla="*/ 420622 w 1953179"/>
              <a:gd name="connsiteY1" fmla="*/ 74096 h 1502952"/>
              <a:gd name="connsiteX2" fmla="*/ 877822 w 1953179"/>
              <a:gd name="connsiteY2" fmla="*/ 16946 h 1502952"/>
              <a:gd name="connsiteX3" fmla="*/ 1077847 w 1953179"/>
              <a:gd name="connsiteY3" fmla="*/ 7421 h 1502952"/>
              <a:gd name="connsiteX4" fmla="*/ 1239772 w 1953179"/>
              <a:gd name="connsiteY4" fmla="*/ 7421 h 1502952"/>
              <a:gd name="connsiteX5" fmla="*/ 1506472 w 1953179"/>
              <a:gd name="connsiteY5" fmla="*/ 102671 h 1502952"/>
              <a:gd name="connsiteX6" fmla="*/ 1801747 w 1953179"/>
              <a:gd name="connsiteY6" fmla="*/ 321746 h 1502952"/>
              <a:gd name="connsiteX7" fmla="*/ 1887472 w 1953179"/>
              <a:gd name="connsiteY7" fmla="*/ 597971 h 1502952"/>
              <a:gd name="connsiteX8" fmla="*/ 1944622 w 1953179"/>
              <a:gd name="connsiteY8" fmla="*/ 969446 h 1502952"/>
              <a:gd name="connsiteX9" fmla="*/ 1696972 w 1953179"/>
              <a:gd name="connsiteY9" fmla="*/ 1159946 h 1502952"/>
              <a:gd name="connsiteX10" fmla="*/ 1134997 w 1953179"/>
              <a:gd name="connsiteY10" fmla="*/ 1426646 h 1502952"/>
              <a:gd name="connsiteX11" fmla="*/ 725422 w 1953179"/>
              <a:gd name="connsiteY11" fmla="*/ 1502846 h 1502952"/>
              <a:gd name="connsiteX12" fmla="*/ 334897 w 1953179"/>
              <a:gd name="connsiteY12" fmla="*/ 1436171 h 1502952"/>
              <a:gd name="connsiteX13" fmla="*/ 68197 w 1953179"/>
              <a:gd name="connsiteY13" fmla="*/ 1188521 h 1502952"/>
              <a:gd name="connsiteX14" fmla="*/ 1522 w 1953179"/>
              <a:gd name="connsiteY14" fmla="*/ 769421 h 1502952"/>
              <a:gd name="connsiteX15" fmla="*/ 30097 w 1953179"/>
              <a:gd name="connsiteY15" fmla="*/ 426521 h 1502952"/>
              <a:gd name="connsiteX16" fmla="*/ 125347 w 1953179"/>
              <a:gd name="connsiteY16" fmla="*/ 236021 h 1502952"/>
              <a:gd name="connsiteX17" fmla="*/ 211072 w 1953179"/>
              <a:gd name="connsiteY17" fmla="*/ 131246 h 150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53179" h="1502952">
                <a:moveTo>
                  <a:pt x="211072" y="131246"/>
                </a:moveTo>
                <a:cubicBezTo>
                  <a:pt x="260284" y="104259"/>
                  <a:pt x="309497" y="93146"/>
                  <a:pt x="420622" y="74096"/>
                </a:cubicBezTo>
                <a:cubicBezTo>
                  <a:pt x="531747" y="55046"/>
                  <a:pt x="768285" y="28058"/>
                  <a:pt x="877822" y="16946"/>
                </a:cubicBezTo>
                <a:cubicBezTo>
                  <a:pt x="987360" y="5833"/>
                  <a:pt x="1017522" y="9008"/>
                  <a:pt x="1077847" y="7421"/>
                </a:cubicBezTo>
                <a:cubicBezTo>
                  <a:pt x="1138172" y="5834"/>
                  <a:pt x="1168335" y="-8454"/>
                  <a:pt x="1239772" y="7421"/>
                </a:cubicBezTo>
                <a:cubicBezTo>
                  <a:pt x="1311209" y="23296"/>
                  <a:pt x="1412809" y="50283"/>
                  <a:pt x="1506472" y="102671"/>
                </a:cubicBezTo>
                <a:cubicBezTo>
                  <a:pt x="1600135" y="155059"/>
                  <a:pt x="1738247" y="239196"/>
                  <a:pt x="1801747" y="321746"/>
                </a:cubicBezTo>
                <a:cubicBezTo>
                  <a:pt x="1865247" y="404296"/>
                  <a:pt x="1863660" y="490021"/>
                  <a:pt x="1887472" y="597971"/>
                </a:cubicBezTo>
                <a:cubicBezTo>
                  <a:pt x="1911285" y="705921"/>
                  <a:pt x="1976372" y="875783"/>
                  <a:pt x="1944622" y="969446"/>
                </a:cubicBezTo>
                <a:cubicBezTo>
                  <a:pt x="1912872" y="1063109"/>
                  <a:pt x="1831910" y="1083746"/>
                  <a:pt x="1696972" y="1159946"/>
                </a:cubicBezTo>
                <a:cubicBezTo>
                  <a:pt x="1562035" y="1236146"/>
                  <a:pt x="1296922" y="1369496"/>
                  <a:pt x="1134997" y="1426646"/>
                </a:cubicBezTo>
                <a:cubicBezTo>
                  <a:pt x="973072" y="1483796"/>
                  <a:pt x="858772" y="1501259"/>
                  <a:pt x="725422" y="1502846"/>
                </a:cubicBezTo>
                <a:cubicBezTo>
                  <a:pt x="592072" y="1504434"/>
                  <a:pt x="444435" y="1488559"/>
                  <a:pt x="334897" y="1436171"/>
                </a:cubicBezTo>
                <a:cubicBezTo>
                  <a:pt x="225360" y="1383784"/>
                  <a:pt x="123759" y="1299646"/>
                  <a:pt x="68197" y="1188521"/>
                </a:cubicBezTo>
                <a:cubicBezTo>
                  <a:pt x="12634" y="1077396"/>
                  <a:pt x="7872" y="896421"/>
                  <a:pt x="1522" y="769421"/>
                </a:cubicBezTo>
                <a:cubicBezTo>
                  <a:pt x="-4828" y="642421"/>
                  <a:pt x="9460" y="515421"/>
                  <a:pt x="30097" y="426521"/>
                </a:cubicBezTo>
                <a:cubicBezTo>
                  <a:pt x="50734" y="337621"/>
                  <a:pt x="95185" y="285233"/>
                  <a:pt x="125347" y="236021"/>
                </a:cubicBezTo>
                <a:cubicBezTo>
                  <a:pt x="155509" y="186809"/>
                  <a:pt x="161860" y="158233"/>
                  <a:pt x="211072" y="131246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t="18128" r="70107" b="61807"/>
          <a:stretch/>
        </p:blipFill>
        <p:spPr bwMode="auto">
          <a:xfrm>
            <a:off x="6159412" y="2915209"/>
            <a:ext cx="409575" cy="11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5475617" y="4877463"/>
            <a:ext cx="1818387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MALIGNANT </a:t>
            </a:r>
          </a:p>
          <a:p>
            <a:pPr algn="ctr"/>
            <a:r>
              <a:rPr lang="fr-FR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T-LYMPHOCYTE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5925562" y="3940941"/>
            <a:ext cx="792832" cy="765874"/>
            <a:chOff x="3953034" y="3912583"/>
            <a:chExt cx="792832" cy="765874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8" t="38302" r="68354" b="41633"/>
            <a:stretch/>
          </p:blipFill>
          <p:spPr bwMode="auto">
            <a:xfrm>
              <a:off x="3953034" y="3912583"/>
              <a:ext cx="792832" cy="765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4677129" y="4421134"/>
              <a:ext cx="68737" cy="1555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/>
          <p:cNvSpPr txBox="1"/>
          <p:nvPr/>
        </p:nvSpPr>
        <p:spPr>
          <a:xfrm>
            <a:off x="6586284" y="3407244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ICOS-L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657999" y="4154602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271181" y="5470004"/>
            <a:ext cx="218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/>
              <a:t>Bosisio </a:t>
            </a:r>
            <a:r>
              <a:rPr lang="fr-FR" sz="1000" i="1" dirty="0"/>
              <a:t>F. Am J </a:t>
            </a:r>
            <a:r>
              <a:rPr lang="fr-FR" sz="1000" i="1" dirty="0" err="1"/>
              <a:t>Dermatopathol</a:t>
            </a:r>
            <a:r>
              <a:rPr lang="fr-FR" sz="1000" i="1" dirty="0"/>
              <a:t> 2015</a:t>
            </a:r>
          </a:p>
          <a:p>
            <a:r>
              <a:rPr lang="fr-FR" sz="1000" i="1" dirty="0" err="1"/>
              <a:t>Querfeld</a:t>
            </a:r>
            <a:r>
              <a:rPr lang="fr-FR" sz="1000" i="1" dirty="0"/>
              <a:t> C. Cancer </a:t>
            </a:r>
            <a:r>
              <a:rPr lang="fr-FR" sz="1000" i="1" dirty="0" err="1"/>
              <a:t>Immunol</a:t>
            </a:r>
            <a:r>
              <a:rPr lang="fr-FR" sz="1000" i="1" dirty="0"/>
              <a:t> </a:t>
            </a:r>
            <a:r>
              <a:rPr lang="fr-FR" sz="1000" i="1" dirty="0" err="1"/>
              <a:t>Res</a:t>
            </a:r>
            <a:r>
              <a:rPr lang="fr-FR" sz="1000" i="1" dirty="0"/>
              <a:t> 2018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t="18128" r="70107" b="61807"/>
          <a:stretch/>
        </p:blipFill>
        <p:spPr bwMode="auto">
          <a:xfrm>
            <a:off x="8254028" y="2381094"/>
            <a:ext cx="409575" cy="11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Forme libre 48"/>
          <p:cNvSpPr/>
          <p:nvPr/>
        </p:nvSpPr>
        <p:spPr>
          <a:xfrm rot="699624">
            <a:off x="7686015" y="4311676"/>
            <a:ext cx="2400256" cy="1252497"/>
          </a:xfrm>
          <a:custGeom>
            <a:avLst/>
            <a:gdLst>
              <a:gd name="connsiteX0" fmla="*/ 1655873 w 1744333"/>
              <a:gd name="connsiteY0" fmla="*/ 110525 h 1252497"/>
              <a:gd name="connsiteX1" fmla="*/ 1017698 w 1744333"/>
              <a:gd name="connsiteY1" fmla="*/ 62900 h 1252497"/>
              <a:gd name="connsiteX2" fmla="*/ 874823 w 1744333"/>
              <a:gd name="connsiteY2" fmla="*/ 24800 h 1252497"/>
              <a:gd name="connsiteX3" fmla="*/ 579548 w 1744333"/>
              <a:gd name="connsiteY3" fmla="*/ 5750 h 1252497"/>
              <a:gd name="connsiteX4" fmla="*/ 265223 w 1744333"/>
              <a:gd name="connsiteY4" fmla="*/ 129575 h 1252497"/>
              <a:gd name="connsiteX5" fmla="*/ 112823 w 1744333"/>
              <a:gd name="connsiteY5" fmla="*/ 377225 h 1252497"/>
              <a:gd name="connsiteX6" fmla="*/ 36623 w 1744333"/>
              <a:gd name="connsiteY6" fmla="*/ 767750 h 1252497"/>
              <a:gd name="connsiteX7" fmla="*/ 8048 w 1744333"/>
              <a:gd name="connsiteY7" fmla="*/ 986825 h 1252497"/>
              <a:gd name="connsiteX8" fmla="*/ 179498 w 1744333"/>
              <a:gd name="connsiteY8" fmla="*/ 1196375 h 1252497"/>
              <a:gd name="connsiteX9" fmla="*/ 541448 w 1744333"/>
              <a:gd name="connsiteY9" fmla="*/ 1244000 h 1252497"/>
              <a:gd name="connsiteX10" fmla="*/ 931973 w 1744333"/>
              <a:gd name="connsiteY10" fmla="*/ 1244000 h 1252497"/>
              <a:gd name="connsiteX11" fmla="*/ 1360598 w 1744333"/>
              <a:gd name="connsiteY11" fmla="*/ 1158275 h 1252497"/>
              <a:gd name="connsiteX12" fmla="*/ 1646348 w 1744333"/>
              <a:gd name="connsiteY12" fmla="*/ 863000 h 1252497"/>
              <a:gd name="connsiteX13" fmla="*/ 1741598 w 1744333"/>
              <a:gd name="connsiteY13" fmla="*/ 491525 h 1252497"/>
              <a:gd name="connsiteX14" fmla="*/ 1713023 w 1744333"/>
              <a:gd name="connsiteY14" fmla="*/ 139100 h 1252497"/>
              <a:gd name="connsiteX15" fmla="*/ 1655873 w 1744333"/>
              <a:gd name="connsiteY15" fmla="*/ 110525 h 125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44333" h="1252497">
                <a:moveTo>
                  <a:pt x="1655873" y="110525"/>
                </a:moveTo>
                <a:cubicBezTo>
                  <a:pt x="1539986" y="97825"/>
                  <a:pt x="1147873" y="77188"/>
                  <a:pt x="1017698" y="62900"/>
                </a:cubicBezTo>
                <a:cubicBezTo>
                  <a:pt x="887523" y="48612"/>
                  <a:pt x="947848" y="34325"/>
                  <a:pt x="874823" y="24800"/>
                </a:cubicBezTo>
                <a:cubicBezTo>
                  <a:pt x="801798" y="15275"/>
                  <a:pt x="681148" y="-11712"/>
                  <a:pt x="579548" y="5750"/>
                </a:cubicBezTo>
                <a:cubicBezTo>
                  <a:pt x="477948" y="23212"/>
                  <a:pt x="343010" y="67662"/>
                  <a:pt x="265223" y="129575"/>
                </a:cubicBezTo>
                <a:cubicBezTo>
                  <a:pt x="187435" y="191488"/>
                  <a:pt x="150923" y="270863"/>
                  <a:pt x="112823" y="377225"/>
                </a:cubicBezTo>
                <a:cubicBezTo>
                  <a:pt x="74723" y="483587"/>
                  <a:pt x="54085" y="666150"/>
                  <a:pt x="36623" y="767750"/>
                </a:cubicBezTo>
                <a:cubicBezTo>
                  <a:pt x="19161" y="869350"/>
                  <a:pt x="-15764" y="915388"/>
                  <a:pt x="8048" y="986825"/>
                </a:cubicBezTo>
                <a:cubicBezTo>
                  <a:pt x="31860" y="1058262"/>
                  <a:pt x="90598" y="1153513"/>
                  <a:pt x="179498" y="1196375"/>
                </a:cubicBezTo>
                <a:cubicBezTo>
                  <a:pt x="268398" y="1239238"/>
                  <a:pt x="416036" y="1236063"/>
                  <a:pt x="541448" y="1244000"/>
                </a:cubicBezTo>
                <a:cubicBezTo>
                  <a:pt x="666860" y="1251937"/>
                  <a:pt x="795448" y="1258287"/>
                  <a:pt x="931973" y="1244000"/>
                </a:cubicBezTo>
                <a:cubicBezTo>
                  <a:pt x="1068498" y="1229713"/>
                  <a:pt x="1241536" y="1221775"/>
                  <a:pt x="1360598" y="1158275"/>
                </a:cubicBezTo>
                <a:cubicBezTo>
                  <a:pt x="1479660" y="1094775"/>
                  <a:pt x="1582848" y="974125"/>
                  <a:pt x="1646348" y="863000"/>
                </a:cubicBezTo>
                <a:cubicBezTo>
                  <a:pt x="1709848" y="751875"/>
                  <a:pt x="1730486" y="612175"/>
                  <a:pt x="1741598" y="491525"/>
                </a:cubicBezTo>
                <a:cubicBezTo>
                  <a:pt x="1752710" y="370875"/>
                  <a:pt x="1727310" y="207362"/>
                  <a:pt x="1713023" y="139100"/>
                </a:cubicBezTo>
                <a:cubicBezTo>
                  <a:pt x="1698736" y="70838"/>
                  <a:pt x="1771760" y="123225"/>
                  <a:pt x="1655873" y="110525"/>
                </a:cubicBezTo>
                <a:close/>
              </a:path>
            </a:pathLst>
          </a:custGeom>
          <a:ln w="19050">
            <a:solidFill>
              <a:schemeClr val="bg1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19050">
                <a:solidFill>
                  <a:schemeClr val="bg1"/>
                </a:solidFill>
              </a:ln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878153" y="4737472"/>
            <a:ext cx="2011118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fr-FR" sz="1600" b="1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REG</a:t>
            </a:r>
            <a:r>
              <a:rPr lang="fr-FR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  LYMPHOCYTE</a:t>
            </a:r>
          </a:p>
        </p:txBody>
      </p:sp>
      <p:grpSp>
        <p:nvGrpSpPr>
          <p:cNvPr id="51" name="Groupe 50"/>
          <p:cNvGrpSpPr/>
          <p:nvPr/>
        </p:nvGrpSpPr>
        <p:grpSpPr>
          <a:xfrm rot="1004080">
            <a:off x="8034428" y="3574288"/>
            <a:ext cx="866107" cy="765874"/>
            <a:chOff x="6190684" y="3402516"/>
            <a:chExt cx="866107" cy="765874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8" t="38302" r="68354" b="41633"/>
            <a:stretch/>
          </p:blipFill>
          <p:spPr bwMode="auto">
            <a:xfrm rot="20563895">
              <a:off x="6190684" y="3402516"/>
              <a:ext cx="792832" cy="765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 rot="224466">
              <a:off x="6946088" y="3776104"/>
              <a:ext cx="110703" cy="175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8652277" y="2768257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ICOS-L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8858604" y="3906007"/>
            <a:ext cx="105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 Black" panose="020B0A04020102020204" pitchFamily="34" charset="0"/>
                <a:cs typeface="Adobe Devanagari" pitchFamily="18" charset="0"/>
              </a:rPr>
              <a:t>ICOS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8187610" y="5128949"/>
            <a:ext cx="1522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The K-S. Cancer </a:t>
            </a:r>
            <a:r>
              <a:rPr lang="fr-FR" sz="1000" i="1" dirty="0" err="1"/>
              <a:t>Res. </a:t>
            </a:r>
            <a:r>
              <a:rPr lang="fr-FR" sz="1000" i="1" dirty="0"/>
              <a:t>2016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353428" y="674448"/>
            <a:ext cx="1154329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ICOS is a target of choice for the treatment of </a:t>
            </a:r>
            <a:r>
              <a:rPr lang="fr-FR" b="1" dirty="0" err="1"/>
              <a:t>CTCLs</a:t>
            </a:r>
            <a:r>
              <a:rPr lang="fr-FR" b="1" dirty="0"/>
              <a:t> </a:t>
            </a:r>
            <a:r>
              <a:rPr lang="fr-FR" b="1" dirty="0" err="1"/>
              <a:t>because</a:t>
            </a:r>
            <a:r>
              <a:rPr lang="fr-FR" b="1" dirty="0"/>
              <a:t> it is </a:t>
            </a:r>
            <a:r>
              <a:rPr lang="fr-FR" b="1" dirty="0" err="1"/>
              <a:t>expressed</a:t>
            </a:r>
            <a:r>
              <a:rPr lang="fr-FR" b="1" dirty="0"/>
              <a:t> </a:t>
            </a:r>
          </a:p>
          <a:p>
            <a:pPr algn="ctr"/>
            <a:r>
              <a:rPr lang="fr-FR" b="1" dirty="0"/>
              <a:t>by both tumor cells and </a:t>
            </a:r>
            <a:r>
              <a:rPr lang="fr-FR" b="1" dirty="0" err="1"/>
              <a:t>T</a:t>
            </a:r>
            <a:r>
              <a:rPr lang="fr-FR" b="1" baseline="-25000" dirty="0" err="1"/>
              <a:t>REGs</a:t>
            </a:r>
            <a:endParaRPr lang="fr-FR" b="1" baseline="-25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A54357A-572F-4DB5-8702-20ABC0BAD7B4}"/>
              </a:ext>
            </a:extLst>
          </p:cNvPr>
          <p:cNvSpPr txBox="1"/>
          <p:nvPr/>
        </p:nvSpPr>
        <p:spPr>
          <a:xfrm>
            <a:off x="-12452" y="-1014"/>
            <a:ext cx="12204452" cy="37501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2">
                    <a:lumMod val="50000"/>
                  </a:schemeClr>
                </a:solidFill>
              </a:rPr>
              <a:t>Introduction	</a:t>
            </a:r>
            <a:r>
              <a:rPr lang="fr-FR" b="1" dirty="0" err="1">
                <a:solidFill>
                  <a:srgbClr val="002060"/>
                </a:solidFill>
              </a:rPr>
              <a:t>Inducible</a:t>
            </a:r>
            <a:r>
              <a:rPr lang="fr-FR" b="1" dirty="0">
                <a:solidFill>
                  <a:srgbClr val="002060"/>
                </a:solidFill>
              </a:rPr>
              <a:t> T-Cell </a:t>
            </a:r>
            <a:r>
              <a:rPr lang="fr-FR" b="1" dirty="0" err="1">
                <a:solidFill>
                  <a:srgbClr val="002060"/>
                </a:solidFill>
              </a:rPr>
              <a:t>COstimulator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9168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974AC6345FD34EA0E8768A369F7E84" ma:contentTypeVersion="" ma:contentTypeDescription="Create a new document." ma:contentTypeScope="" ma:versionID="eb56ea18471eb4e90d215e2d42bd845c">
  <xsd:schema xmlns:xsd="http://www.w3.org/2001/XMLSchema" xmlns:xs="http://www.w3.org/2001/XMLSchema" xmlns:p="http://schemas.microsoft.com/office/2006/metadata/properties" xmlns:ns2="62863d3f-d418-4f43-b2e7-955aa0a7fca6" xmlns:ns3="33cc2fe6-d691-4e39-a8a4-3bb83de63507" targetNamespace="http://schemas.microsoft.com/office/2006/metadata/properties" ma:root="true" ma:fieldsID="de8fc6f74e568aa8f01704cbbd495c53" ns2:_="" ns3:_="">
    <xsd:import namespace="62863d3f-d418-4f43-b2e7-955aa0a7fca6"/>
    <xsd:import namespace="33cc2fe6-d691-4e39-a8a4-3bb83de635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63d3f-d418-4f43-b2e7-955aa0a7f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c2fe6-d691-4e39-a8a4-3bb83de635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AFC1AE-8510-446C-84AE-FB901D55A98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2863d3f-d418-4f43-b2e7-955aa0a7fca6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CF9D7A4-5667-45D7-B52F-4B3431B5D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863d3f-d418-4f43-b2e7-955aa0a7fca6"/>
    <ds:schemaRef ds:uri="33cc2fe6-d691-4e39-a8a4-3bb83de635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5F59DD-430B-4606-AD5F-946DDB5FE2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Microsoft Office PowerPoint</Application>
  <PresentationFormat>Grand écran</PresentationFormat>
  <Paragraphs>378</Paragraphs>
  <Slides>37</Slides>
  <Notes>37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Aharoni</vt:lpstr>
      <vt:lpstr>Arial</vt:lpstr>
      <vt:lpstr>Arial Black</vt:lpstr>
      <vt:lpstr>Calibri</vt:lpstr>
      <vt:lpstr>contenu</vt:lpstr>
      <vt:lpstr>ICOS is widely expressed in cutaneous T-cell lymphoma  and its targeting promotes potent killing of malignant cells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Zimmermann</dc:creator>
  <cp:lastModifiedBy>Florent</cp:lastModifiedBy>
  <cp:revision>73</cp:revision>
  <dcterms:created xsi:type="dcterms:W3CDTF">2019-03-07T16:56:33Z</dcterms:created>
  <dcterms:modified xsi:type="dcterms:W3CDTF">2021-10-05T15:48:19Z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0x010100AD974AC6345FD34EA0E8768A369F7E84</vt:lpwstr>
  </property>
</Properties>
</file>