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6F1"/>
    <a:srgbClr val="C6A5EC"/>
    <a:srgbClr val="C1C2F0"/>
    <a:srgbClr val="D1CCF2"/>
    <a:srgbClr val="BBBEEF"/>
    <a:srgbClr val="BC9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9" autoAdjust="0"/>
    <p:restoredTop sz="94660"/>
  </p:normalViewPr>
  <p:slideViewPr>
    <p:cSldViewPr snapToGrid="0">
      <p:cViewPr>
        <p:scale>
          <a:sx n="120" d="100"/>
          <a:sy n="120" d="100"/>
        </p:scale>
        <p:origin x="1770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59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01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02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40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53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1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13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1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90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5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5D095DAD-A475-4BF0-AFF7-8E66E94937C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121883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1406768"/>
            <a:ext cx="5915025" cy="1598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8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85807" y="1608568"/>
            <a:ext cx="5622327" cy="7942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00" b="1" dirty="0" err="1" smtClean="0">
                <a:solidFill>
                  <a:schemeClr val="tx1"/>
                </a:solidFill>
              </a:rPr>
              <a:t>Amatore</a:t>
            </a:r>
            <a:r>
              <a:rPr lang="fr-FR" sz="1100" b="1" dirty="0" smtClean="0">
                <a:solidFill>
                  <a:schemeClr val="tx1"/>
                </a:solidFill>
              </a:rPr>
              <a:t> F, </a:t>
            </a:r>
            <a:r>
              <a:rPr lang="fr-FR" sz="1100" b="1" dirty="0" err="1" smtClean="0">
                <a:solidFill>
                  <a:schemeClr val="tx1"/>
                </a:solidFill>
              </a:rPr>
              <a:t>Connell</a:t>
            </a:r>
            <a:r>
              <a:rPr lang="fr-FR" sz="1100" b="1" dirty="0" smtClean="0">
                <a:solidFill>
                  <a:schemeClr val="tx1"/>
                </a:solidFill>
              </a:rPr>
              <a:t> E, </a:t>
            </a:r>
            <a:r>
              <a:rPr lang="fr-FR" sz="1100" b="1" dirty="0" err="1" smtClean="0">
                <a:solidFill>
                  <a:schemeClr val="tx1"/>
                </a:solidFill>
              </a:rPr>
              <a:t>Aymonier</a:t>
            </a:r>
            <a:r>
              <a:rPr lang="fr-FR" sz="1100" b="1" dirty="0" smtClean="0">
                <a:solidFill>
                  <a:schemeClr val="tx1"/>
                </a:solidFill>
              </a:rPr>
              <a:t> M, Gaudy-</a:t>
            </a:r>
            <a:r>
              <a:rPr lang="fr-FR" sz="1100" b="1" dirty="0" err="1" smtClean="0">
                <a:solidFill>
                  <a:schemeClr val="tx1"/>
                </a:solidFill>
              </a:rPr>
              <a:t>Marqueste</a:t>
            </a:r>
            <a:r>
              <a:rPr lang="fr-FR" sz="1100" b="1" dirty="0" smtClean="0">
                <a:solidFill>
                  <a:schemeClr val="tx1"/>
                </a:solidFill>
              </a:rPr>
              <a:t> C, Richard MA</a:t>
            </a:r>
            <a:endParaRPr lang="fr-FR" sz="1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900" b="1" dirty="0" err="1">
                <a:solidFill>
                  <a:schemeClr val="tx1"/>
                </a:solidFill>
              </a:rPr>
              <a:t>Department</a:t>
            </a:r>
            <a:r>
              <a:rPr lang="fr-FR" sz="900" b="1" dirty="0">
                <a:solidFill>
                  <a:schemeClr val="tx1"/>
                </a:solidFill>
              </a:rPr>
              <a:t> of </a:t>
            </a:r>
            <a:r>
              <a:rPr lang="fr-FR" sz="900" b="1" dirty="0" err="1">
                <a:solidFill>
                  <a:schemeClr val="tx1"/>
                </a:solidFill>
              </a:rPr>
              <a:t>Dermatology</a:t>
            </a:r>
            <a:r>
              <a:rPr lang="fr-FR" sz="900" b="1" dirty="0">
                <a:solidFill>
                  <a:schemeClr val="tx1"/>
                </a:solidFill>
              </a:rPr>
              <a:t> and Skin Cancers, Hôpital de la </a:t>
            </a:r>
            <a:r>
              <a:rPr lang="fr-FR" sz="900" b="1" dirty="0" err="1">
                <a:solidFill>
                  <a:schemeClr val="tx1"/>
                </a:solidFill>
              </a:rPr>
              <a:t>Timone</a:t>
            </a:r>
            <a:r>
              <a:rPr lang="fr-FR" sz="900" b="1" dirty="0">
                <a:solidFill>
                  <a:schemeClr val="tx1"/>
                </a:solidFill>
              </a:rPr>
              <a:t>, Aix-Marseille Université, Marseille, France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AE2F242-B8CC-9942-8DCA-F9733493DC9F}"/>
              </a:ext>
            </a:extLst>
          </p:cNvPr>
          <p:cNvSpPr txBox="1"/>
          <p:nvPr/>
        </p:nvSpPr>
        <p:spPr>
          <a:xfrm>
            <a:off x="6690" y="942028"/>
            <a:ext cx="6857999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C1C2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Mogamulizumab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a patient with </a:t>
            </a:r>
            <a:r>
              <a:rPr lang="en-US" dirty="0" err="1">
                <a:solidFill>
                  <a:schemeClr val="bg1"/>
                </a:solidFill>
              </a:rPr>
              <a:t>Sézary</a:t>
            </a:r>
            <a:r>
              <a:rPr lang="en-US" dirty="0">
                <a:solidFill>
                  <a:schemeClr val="bg1"/>
                </a:solidFill>
              </a:rPr>
              <a:t> syndrome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and </a:t>
            </a:r>
            <a:r>
              <a:rPr lang="en-US" dirty="0">
                <a:solidFill>
                  <a:schemeClr val="bg1"/>
                </a:solidFill>
              </a:rPr>
              <a:t>severe </a:t>
            </a:r>
            <a:r>
              <a:rPr lang="en-US" dirty="0" smtClean="0">
                <a:solidFill>
                  <a:schemeClr val="bg1"/>
                </a:solidFill>
              </a:rPr>
              <a:t>atopic dermatitis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F902F8D-B722-C942-84C9-C12288661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85" b="11276"/>
          <a:stretch/>
        </p:blipFill>
        <p:spPr>
          <a:xfrm>
            <a:off x="6690" y="1180742"/>
            <a:ext cx="978416" cy="410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3FA0169-B323-9443-8D3B-4F3FD2479BE3}"/>
              </a:ext>
            </a:extLst>
          </p:cNvPr>
          <p:cNvSpPr/>
          <p:nvPr/>
        </p:nvSpPr>
        <p:spPr>
          <a:xfrm>
            <a:off x="-9098" y="10725814"/>
            <a:ext cx="344406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/>
              <a:t>Figure 2</a:t>
            </a:r>
            <a:r>
              <a:rPr lang="en-US" sz="800" dirty="0"/>
              <a:t>. </a:t>
            </a:r>
            <a:r>
              <a:rPr lang="fr-FR" sz="800" dirty="0" err="1" smtClean="0"/>
              <a:t>Schematic</a:t>
            </a:r>
            <a:r>
              <a:rPr lang="fr-FR" sz="800" dirty="0" smtClean="0"/>
              <a:t> </a:t>
            </a:r>
            <a:r>
              <a:rPr lang="fr-FR" sz="800" dirty="0" err="1" smtClean="0"/>
              <a:t>representation</a:t>
            </a:r>
            <a:r>
              <a:rPr lang="fr-FR" sz="800" dirty="0" smtClean="0"/>
              <a:t> of CCR4 expression in SS and AD. </a:t>
            </a:r>
          </a:p>
          <a:p>
            <a:pPr algn="ctr"/>
            <a:r>
              <a:rPr lang="fr-FR" sz="800" b="1" dirty="0" smtClean="0"/>
              <a:t>G-H: </a:t>
            </a:r>
            <a:r>
              <a:rPr lang="fr-FR" sz="800" dirty="0" smtClean="0"/>
              <a:t>In SS, CCR4 </a:t>
            </a:r>
            <a:r>
              <a:rPr lang="fr-FR" sz="800" dirty="0" err="1" smtClean="0"/>
              <a:t>plays</a:t>
            </a:r>
            <a:r>
              <a:rPr lang="fr-FR" sz="800" dirty="0" smtClean="0"/>
              <a:t> a </a:t>
            </a:r>
            <a:r>
              <a:rPr lang="fr-FR" sz="800" dirty="0" err="1" smtClean="0"/>
              <a:t>role</a:t>
            </a:r>
            <a:r>
              <a:rPr lang="fr-FR" sz="800" dirty="0" smtClean="0"/>
              <a:t> in </a:t>
            </a:r>
            <a:r>
              <a:rPr lang="fr-FR" sz="800" dirty="0" err="1" smtClean="0"/>
              <a:t>tumor</a:t>
            </a:r>
            <a:r>
              <a:rPr lang="fr-FR" sz="800" dirty="0" smtClean="0"/>
              <a:t> </a:t>
            </a:r>
            <a:r>
              <a:rPr lang="fr-FR" sz="800" dirty="0" err="1" smtClean="0"/>
              <a:t>cell</a:t>
            </a:r>
            <a:r>
              <a:rPr lang="fr-FR" sz="800" dirty="0" smtClean="0"/>
              <a:t> </a:t>
            </a:r>
            <a:r>
              <a:rPr lang="fr-FR" sz="800" dirty="0" err="1" smtClean="0"/>
              <a:t>adhesion</a:t>
            </a:r>
            <a:r>
              <a:rPr lang="fr-FR" sz="800" dirty="0" smtClean="0"/>
              <a:t> to the </a:t>
            </a:r>
            <a:r>
              <a:rPr lang="fr-FR" sz="800" dirty="0" err="1" smtClean="0"/>
              <a:t>epidermis</a:t>
            </a:r>
            <a:r>
              <a:rPr lang="fr-FR" sz="800" dirty="0" smtClean="0"/>
              <a:t>. </a:t>
            </a:r>
            <a:r>
              <a:rPr lang="fr-FR" sz="800" dirty="0" err="1" smtClean="0"/>
              <a:t>Its</a:t>
            </a:r>
            <a:r>
              <a:rPr lang="fr-FR" sz="800" dirty="0" smtClean="0"/>
              <a:t> </a:t>
            </a:r>
            <a:r>
              <a:rPr lang="fr-FR" sz="800" dirty="0" err="1" smtClean="0"/>
              <a:t>targeting</a:t>
            </a:r>
            <a:r>
              <a:rPr lang="fr-FR" sz="800" dirty="0" smtClean="0"/>
              <a:t> via Moga leads to an ADCC </a:t>
            </a:r>
            <a:r>
              <a:rPr lang="fr-FR" sz="800" dirty="0" err="1" smtClean="0"/>
              <a:t>mechanism</a:t>
            </a:r>
            <a:r>
              <a:rPr lang="fr-FR" sz="800" dirty="0" smtClean="0"/>
              <a:t>, and the </a:t>
            </a:r>
            <a:r>
              <a:rPr lang="fr-FR" sz="800" dirty="0" err="1" smtClean="0"/>
              <a:t>killing</a:t>
            </a:r>
            <a:r>
              <a:rPr lang="fr-FR" sz="800" dirty="0" smtClean="0"/>
              <a:t> of </a:t>
            </a:r>
            <a:r>
              <a:rPr lang="fr-FR" sz="800" dirty="0" err="1" smtClean="0"/>
              <a:t>Tregs</a:t>
            </a:r>
            <a:r>
              <a:rPr lang="fr-FR" sz="800" dirty="0" smtClean="0"/>
              <a:t> leads to a </a:t>
            </a:r>
            <a:r>
              <a:rPr lang="fr-FR" sz="800" dirty="0" err="1" smtClean="0"/>
              <a:t>loss</a:t>
            </a:r>
            <a:r>
              <a:rPr lang="fr-FR" sz="800" dirty="0" smtClean="0"/>
              <a:t> of inhibition of </a:t>
            </a:r>
            <a:r>
              <a:rPr lang="fr-FR" sz="800" dirty="0" err="1" smtClean="0"/>
              <a:t>cytotoxic</a:t>
            </a:r>
            <a:r>
              <a:rPr lang="fr-FR" sz="800" dirty="0" smtClean="0"/>
              <a:t> T-</a:t>
            </a:r>
            <a:r>
              <a:rPr lang="fr-FR" sz="800" dirty="0" err="1" smtClean="0"/>
              <a:t>cells</a:t>
            </a:r>
            <a:r>
              <a:rPr lang="fr-FR" sz="800" dirty="0" smtClean="0"/>
              <a:t>. </a:t>
            </a:r>
          </a:p>
          <a:p>
            <a:pPr algn="ctr"/>
            <a:r>
              <a:rPr lang="fr-FR" sz="800" b="1" dirty="0" smtClean="0"/>
              <a:t>I: </a:t>
            </a:r>
            <a:r>
              <a:rPr lang="fr-FR" sz="800" dirty="0" smtClean="0"/>
              <a:t>In AD, CCR4 </a:t>
            </a:r>
            <a:r>
              <a:rPr lang="fr-FR" sz="800" dirty="0" err="1" smtClean="0"/>
              <a:t>also</a:t>
            </a:r>
            <a:r>
              <a:rPr lang="fr-FR" sz="800" dirty="0" smtClean="0"/>
              <a:t> </a:t>
            </a:r>
            <a:r>
              <a:rPr lang="fr-FR" sz="800" dirty="0" err="1" smtClean="0"/>
              <a:t>plays</a:t>
            </a:r>
            <a:r>
              <a:rPr lang="fr-FR" sz="800" dirty="0" smtClean="0"/>
              <a:t> a </a:t>
            </a:r>
            <a:r>
              <a:rPr lang="fr-FR" sz="800" dirty="0" err="1" smtClean="0"/>
              <a:t>role</a:t>
            </a:r>
            <a:r>
              <a:rPr lang="fr-FR" sz="800" dirty="0" smtClean="0"/>
              <a:t> in </a:t>
            </a:r>
            <a:r>
              <a:rPr lang="fr-FR" sz="800" dirty="0" err="1" smtClean="0"/>
              <a:t>adhesion</a:t>
            </a:r>
            <a:r>
              <a:rPr lang="fr-FR" sz="800" dirty="0" smtClean="0"/>
              <a:t> of Th2 lymphocytes to the skin. </a:t>
            </a:r>
            <a:r>
              <a:rPr lang="fr-FR" sz="800" dirty="0" err="1" smtClean="0"/>
              <a:t>Targeting</a:t>
            </a:r>
            <a:r>
              <a:rPr lang="fr-FR" sz="800" dirty="0" smtClean="0"/>
              <a:t> CCR4 </a:t>
            </a:r>
            <a:r>
              <a:rPr lang="fr-FR" sz="800" dirty="0" err="1" smtClean="0"/>
              <a:t>would</a:t>
            </a:r>
            <a:r>
              <a:rPr lang="fr-FR" sz="800" dirty="0" smtClean="0"/>
              <a:t> </a:t>
            </a:r>
            <a:r>
              <a:rPr lang="fr-FR" sz="800" dirty="0" err="1" smtClean="0"/>
              <a:t>allow</a:t>
            </a:r>
            <a:r>
              <a:rPr lang="fr-FR" sz="800" dirty="0" smtClean="0"/>
              <a:t> </a:t>
            </a:r>
            <a:r>
              <a:rPr lang="fr-FR" sz="800" dirty="0" err="1" smtClean="0"/>
              <a:t>their</a:t>
            </a:r>
            <a:r>
              <a:rPr lang="fr-FR" sz="800" dirty="0" smtClean="0"/>
              <a:t> inhibition, </a:t>
            </a:r>
            <a:r>
              <a:rPr lang="fr-FR" sz="800" dirty="0" err="1" smtClean="0"/>
              <a:t>thus</a:t>
            </a:r>
            <a:r>
              <a:rPr lang="fr-FR" sz="800" dirty="0" smtClean="0"/>
              <a:t> </a:t>
            </a:r>
            <a:r>
              <a:rPr lang="fr-FR" sz="800" dirty="0" err="1" smtClean="0"/>
              <a:t>decreasing</a:t>
            </a:r>
            <a:r>
              <a:rPr lang="fr-FR" sz="800" dirty="0" smtClean="0"/>
              <a:t> the main cytokines </a:t>
            </a:r>
            <a:r>
              <a:rPr lang="fr-FR" sz="800" dirty="0" err="1" smtClean="0"/>
              <a:t>responsible</a:t>
            </a:r>
            <a:r>
              <a:rPr lang="fr-FR" sz="800" dirty="0" smtClean="0"/>
              <a:t> for the </a:t>
            </a:r>
            <a:r>
              <a:rPr lang="fr-FR" sz="800" dirty="0" err="1" smtClean="0"/>
              <a:t>inflammatory</a:t>
            </a:r>
            <a:r>
              <a:rPr lang="fr-FR" sz="800" dirty="0" smtClean="0"/>
              <a:t> cascade. </a:t>
            </a:r>
          </a:p>
          <a:p>
            <a:pPr algn="ctr"/>
            <a:r>
              <a:rPr lang="fr-FR" sz="700" dirty="0" smtClean="0"/>
              <a:t>DC= </a:t>
            </a:r>
            <a:r>
              <a:rPr lang="fr-FR" sz="700" dirty="0" err="1" smtClean="0"/>
              <a:t>dentritic</a:t>
            </a:r>
            <a:r>
              <a:rPr lang="fr-FR" sz="700" dirty="0" smtClean="0"/>
              <a:t> </a:t>
            </a:r>
            <a:r>
              <a:rPr lang="fr-FR" sz="700" dirty="0" err="1" smtClean="0"/>
              <a:t>cells</a:t>
            </a:r>
            <a:r>
              <a:rPr lang="fr-FR" sz="700" dirty="0" smtClean="0"/>
              <a:t>. </a:t>
            </a:r>
            <a:r>
              <a:rPr lang="fr-FR" sz="700" dirty="0" err="1" smtClean="0"/>
              <a:t>LTc</a:t>
            </a:r>
            <a:r>
              <a:rPr lang="fr-FR" sz="700" dirty="0" smtClean="0"/>
              <a:t> = </a:t>
            </a:r>
            <a:r>
              <a:rPr lang="fr-FR" sz="700" dirty="0" err="1" smtClean="0"/>
              <a:t>cytotoxic</a:t>
            </a:r>
            <a:r>
              <a:rPr lang="fr-FR" sz="700" dirty="0" smtClean="0"/>
              <a:t> T-</a:t>
            </a:r>
            <a:r>
              <a:rPr lang="fr-FR" sz="700" dirty="0" err="1" smtClean="0"/>
              <a:t>cell</a:t>
            </a:r>
            <a:r>
              <a:rPr lang="fr-FR" sz="700" dirty="0" smtClean="0"/>
              <a:t> lymphocyte. NK = </a:t>
            </a:r>
            <a:r>
              <a:rPr lang="fr-FR" sz="700" dirty="0" err="1" smtClean="0"/>
              <a:t>natural</a:t>
            </a:r>
            <a:r>
              <a:rPr lang="fr-FR" sz="700" dirty="0" smtClean="0"/>
              <a:t> killer. IL = interleukine.    </a:t>
            </a:r>
            <a:endParaRPr lang="fr-FR" sz="700" dirty="0"/>
          </a:p>
          <a:p>
            <a:endParaRPr lang="fr-FR" sz="8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ED16851-CD7F-DE45-A6F8-F92B286F5756}"/>
              </a:ext>
            </a:extLst>
          </p:cNvPr>
          <p:cNvSpPr/>
          <p:nvPr/>
        </p:nvSpPr>
        <p:spPr>
          <a:xfrm>
            <a:off x="4415465" y="6938105"/>
            <a:ext cx="2356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Figure 1</a:t>
            </a:r>
            <a:r>
              <a:rPr lang="fr-FR" sz="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800" b="1" dirty="0" smtClean="0"/>
              <a:t>A-C:</a:t>
            </a:r>
            <a:r>
              <a:rPr lang="en-US" sz="800" dirty="0" smtClean="0"/>
              <a:t> Clinical presentation before </a:t>
            </a:r>
            <a:r>
              <a:rPr lang="en-US" sz="800" dirty="0" err="1" smtClean="0"/>
              <a:t>Moga</a:t>
            </a:r>
            <a:r>
              <a:rPr lang="en-US" sz="800" dirty="0" smtClean="0"/>
              <a:t> initiation. </a:t>
            </a:r>
            <a:r>
              <a:rPr lang="en-US" sz="800" b="1" dirty="0" smtClean="0"/>
              <a:t>D-F</a:t>
            </a:r>
            <a:r>
              <a:rPr lang="en-US" sz="800" dirty="0" smtClean="0"/>
              <a:t>  Clinical improvement at 3 months. </a:t>
            </a:r>
            <a:endParaRPr lang="fr-FR" sz="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1A315A6F-9113-6946-97F4-7C0B57AF334F}"/>
              </a:ext>
            </a:extLst>
          </p:cNvPr>
          <p:cNvSpPr txBox="1"/>
          <p:nvPr/>
        </p:nvSpPr>
        <p:spPr>
          <a:xfrm>
            <a:off x="-9098" y="2062898"/>
            <a:ext cx="121920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74B1B66F-839E-DC4A-AE0B-70455721F309}"/>
              </a:ext>
            </a:extLst>
          </p:cNvPr>
          <p:cNvSpPr txBox="1"/>
          <p:nvPr/>
        </p:nvSpPr>
        <p:spPr>
          <a:xfrm>
            <a:off x="0" y="2991327"/>
            <a:ext cx="1102469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OBSERVATION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34614AF5-68BC-744B-A441-8C2C6A28A72A}"/>
              </a:ext>
            </a:extLst>
          </p:cNvPr>
          <p:cNvSpPr txBox="1"/>
          <p:nvPr/>
        </p:nvSpPr>
        <p:spPr>
          <a:xfrm>
            <a:off x="-1061" y="6547277"/>
            <a:ext cx="97600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848DFE9-0604-9640-87D4-70C0E696DA84}"/>
              </a:ext>
            </a:extLst>
          </p:cNvPr>
          <p:cNvSpPr/>
          <p:nvPr/>
        </p:nvSpPr>
        <p:spPr>
          <a:xfrm>
            <a:off x="-9098" y="2333503"/>
            <a:ext cx="6656866" cy="553998"/>
          </a:xfrm>
          <a:prstGeom prst="rect">
            <a:avLst/>
          </a:prstGeom>
          <a:ln w="19050">
            <a:solidFill>
              <a:srgbClr val="C1C2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/>
              <a:t>The chemokine receptor type 4 (CCR4) is involved in both </a:t>
            </a:r>
            <a:r>
              <a:rPr lang="en-US" sz="1000" b="1" dirty="0" err="1"/>
              <a:t>Sézary</a:t>
            </a:r>
            <a:r>
              <a:rPr lang="en-US" sz="1000" b="1" dirty="0"/>
              <a:t> syndrome (SS) and atopic dermatitis (</a:t>
            </a:r>
            <a:r>
              <a:rPr lang="en-US" sz="1000" b="1" dirty="0" smtClean="0"/>
              <a:t>AD) pathophysiology</a:t>
            </a:r>
            <a:r>
              <a:rPr lang="en-US" sz="1000" b="1" dirty="0"/>
              <a:t>. </a:t>
            </a:r>
            <a:r>
              <a:rPr lang="en-US" sz="1000" b="1" dirty="0" err="1"/>
              <a:t>Mogamulizumab</a:t>
            </a:r>
            <a:r>
              <a:rPr lang="en-US" sz="1000" b="1" dirty="0"/>
              <a:t> (</a:t>
            </a:r>
            <a:r>
              <a:rPr lang="en-US" sz="1000" b="1" dirty="0" err="1"/>
              <a:t>Moga</a:t>
            </a:r>
            <a:r>
              <a:rPr lang="en-US" sz="1000" b="1" dirty="0"/>
              <a:t>), an anti-CCR4 monoclonal antibody, is labeled for the treatment of </a:t>
            </a:r>
            <a:r>
              <a:rPr lang="en-US" sz="1000" b="1" dirty="0" smtClean="0"/>
              <a:t>SS. We </a:t>
            </a:r>
            <a:r>
              <a:rPr lang="en-US" sz="1000" b="1" dirty="0"/>
              <a:t>describe a patient for whom </a:t>
            </a:r>
            <a:r>
              <a:rPr lang="en-US" sz="1000" b="1" dirty="0" err="1"/>
              <a:t>Moga</a:t>
            </a:r>
            <a:r>
              <a:rPr lang="en-US" sz="1000" b="1" dirty="0"/>
              <a:t> had a benefit in both SS and AD.</a:t>
            </a:r>
            <a:endParaRPr lang="fr-FR" sz="1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6818E75-4D8D-3D40-BB49-FEF8E19376F3}"/>
              </a:ext>
            </a:extLst>
          </p:cNvPr>
          <p:cNvSpPr/>
          <p:nvPr/>
        </p:nvSpPr>
        <p:spPr>
          <a:xfrm>
            <a:off x="0" y="3263557"/>
            <a:ext cx="4367426" cy="3170099"/>
          </a:xfrm>
          <a:prstGeom prst="rect">
            <a:avLst/>
          </a:prstGeom>
          <a:ln w="19050">
            <a:solidFill>
              <a:srgbClr val="C1C2F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45-year-old </a:t>
            </a:r>
            <a:r>
              <a:rPr lang="en-US" sz="1000" b="1" dirty="0"/>
              <a:t>female </a:t>
            </a:r>
            <a:r>
              <a:rPr lang="en-US" sz="1000" b="1" dirty="0" smtClean="0"/>
              <a:t>patient, </a:t>
            </a:r>
            <a:r>
              <a:rPr lang="en-US" sz="1000" b="1" dirty="0" smtClean="0">
                <a:solidFill>
                  <a:srgbClr val="FF0000"/>
                </a:solidFill>
              </a:rPr>
              <a:t>atopic </a:t>
            </a:r>
            <a:r>
              <a:rPr lang="en-US" sz="1000" b="1" dirty="0">
                <a:solidFill>
                  <a:srgbClr val="FF0000"/>
                </a:solidFill>
              </a:rPr>
              <a:t>history with asthma, rhinitis and severe AD since </a:t>
            </a:r>
            <a:r>
              <a:rPr lang="en-US" sz="1000" b="1" dirty="0" smtClean="0">
                <a:solidFill>
                  <a:srgbClr val="FF0000"/>
                </a:solidFill>
              </a:rPr>
              <a:t>childhood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/>
              <a:t>S</a:t>
            </a:r>
            <a:r>
              <a:rPr lang="en-US" sz="1000" b="1" dirty="0" smtClean="0"/>
              <a:t>uccessively </a:t>
            </a:r>
            <a:r>
              <a:rPr lang="en-US" sz="1000" b="1" dirty="0"/>
              <a:t>treated with UVB </a:t>
            </a:r>
            <a:r>
              <a:rPr lang="en-US" sz="1000" b="1" dirty="0" smtClean="0"/>
              <a:t>phototherapy, </a:t>
            </a:r>
            <a:r>
              <a:rPr lang="en-US" sz="1000" b="1" dirty="0" err="1" smtClean="0"/>
              <a:t>ciclosporin</a:t>
            </a:r>
            <a:r>
              <a:rPr lang="en-US" sz="1000" b="1" dirty="0" smtClean="0"/>
              <a:t> </a:t>
            </a:r>
            <a:r>
              <a:rPr lang="en-US" sz="1000" b="1" dirty="0"/>
              <a:t>and methotrexate, with partial </a:t>
            </a:r>
            <a:r>
              <a:rPr lang="en-US" sz="1000" b="1" dirty="0" smtClean="0"/>
              <a:t>response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/>
              <a:t>R</a:t>
            </a:r>
            <a:r>
              <a:rPr lang="en-US" sz="1000" b="1" dirty="0" smtClean="0"/>
              <a:t>eferred </a:t>
            </a:r>
            <a:r>
              <a:rPr lang="en-US" sz="1000" b="1" dirty="0"/>
              <a:t>to our unit because of the </a:t>
            </a:r>
            <a:r>
              <a:rPr lang="en-US" sz="1000" b="1" dirty="0">
                <a:solidFill>
                  <a:srgbClr val="FF0000"/>
                </a:solidFill>
              </a:rPr>
              <a:t>rapid onset of </a:t>
            </a:r>
            <a:r>
              <a:rPr lang="en-US" sz="1000" b="1" dirty="0" err="1">
                <a:solidFill>
                  <a:srgbClr val="FF0000"/>
                </a:solidFill>
              </a:rPr>
              <a:t>erythroderma</a:t>
            </a:r>
            <a:r>
              <a:rPr lang="en-US" sz="1000" b="1" dirty="0">
                <a:solidFill>
                  <a:srgbClr val="FF0000"/>
                </a:solidFill>
              </a:rPr>
              <a:t>, </a:t>
            </a:r>
            <a:r>
              <a:rPr lang="en-US" sz="1000" b="1" dirty="0" err="1">
                <a:solidFill>
                  <a:srgbClr val="FF0000"/>
                </a:solidFill>
              </a:rPr>
              <a:t>ectropion</a:t>
            </a:r>
            <a:r>
              <a:rPr lang="en-US" sz="1000" b="1" dirty="0">
                <a:solidFill>
                  <a:srgbClr val="FF0000"/>
                </a:solidFill>
              </a:rPr>
              <a:t> and </a:t>
            </a:r>
            <a:r>
              <a:rPr lang="en-US" sz="1000" b="1" dirty="0" smtClean="0">
                <a:solidFill>
                  <a:srgbClr val="FF0000"/>
                </a:solidFill>
              </a:rPr>
              <a:t>alopecia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Skin biopsy, peripheral </a:t>
            </a:r>
            <a:r>
              <a:rPr lang="en-US" sz="1000" b="1" dirty="0"/>
              <a:t>blood lymphocyte </a:t>
            </a:r>
            <a:r>
              <a:rPr lang="en-US" sz="1000" b="1" dirty="0" err="1"/>
              <a:t>immunophenotyping</a:t>
            </a:r>
            <a:r>
              <a:rPr lang="en-US" sz="1000" b="1" dirty="0"/>
              <a:t>, and T-cell </a:t>
            </a:r>
            <a:r>
              <a:rPr lang="en-US" sz="1000" b="1" dirty="0" err="1"/>
              <a:t>clonality</a:t>
            </a:r>
            <a:r>
              <a:rPr lang="en-US" sz="1000" b="1" dirty="0"/>
              <a:t> were consistent with the diagnosis of </a:t>
            </a:r>
            <a:r>
              <a:rPr lang="en-US" sz="1000" b="1" dirty="0" smtClean="0">
                <a:solidFill>
                  <a:srgbClr val="FF0000"/>
                </a:solidFill>
              </a:rPr>
              <a:t>stage IVB2 SS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Extracorporeal </a:t>
            </a:r>
            <a:r>
              <a:rPr lang="en-US" sz="1000" b="1" dirty="0" err="1"/>
              <a:t>photopheresis</a:t>
            </a:r>
            <a:r>
              <a:rPr lang="en-US" sz="1000" b="1" dirty="0"/>
              <a:t> and </a:t>
            </a:r>
            <a:r>
              <a:rPr lang="en-US" sz="1000" b="1" dirty="0" err="1"/>
              <a:t>bexarotene</a:t>
            </a:r>
            <a:r>
              <a:rPr lang="en-US" sz="1000" b="1" dirty="0"/>
              <a:t> were introduced, with a blood partial response but no </a:t>
            </a:r>
            <a:r>
              <a:rPr lang="en-US" sz="1000" b="1" dirty="0" smtClean="0"/>
              <a:t>efficacy on cutaneous symptoms. </a:t>
            </a:r>
            <a:r>
              <a:rPr lang="en-US" sz="1000" b="1" dirty="0" err="1"/>
              <a:t>Dupilumab</a:t>
            </a:r>
            <a:r>
              <a:rPr lang="en-US" sz="1000" b="1" dirty="0"/>
              <a:t> was also administered, resulting in an aggravation of the </a:t>
            </a:r>
            <a:r>
              <a:rPr lang="en-US" sz="1000" b="1" dirty="0" err="1" smtClean="0"/>
              <a:t>erythroderma</a:t>
            </a:r>
            <a:r>
              <a:rPr lang="en-US" sz="1000" b="1" dirty="0" smtClean="0"/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err="1" smtClean="0">
                <a:solidFill>
                  <a:srgbClr val="FF0000"/>
                </a:solidFill>
              </a:rPr>
              <a:t>Moga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>
                <a:solidFill>
                  <a:srgbClr val="FF0000"/>
                </a:solidFill>
              </a:rPr>
              <a:t>was then initiated. After 3 months, we observed a complete response in both skin and blood </a:t>
            </a:r>
            <a:r>
              <a:rPr lang="en-US" sz="1000" b="1" dirty="0" smtClean="0">
                <a:solidFill>
                  <a:srgbClr val="FF0000"/>
                </a:solidFill>
              </a:rPr>
              <a:t>compartments </a:t>
            </a:r>
            <a:r>
              <a:rPr lang="en-US" sz="1000" b="1" dirty="0" smtClean="0"/>
              <a:t>(CD4</a:t>
            </a:r>
            <a:r>
              <a:rPr lang="en-US" sz="1000" b="1" baseline="30000" dirty="0"/>
              <a:t>+</a:t>
            </a:r>
            <a:r>
              <a:rPr lang="en-US" sz="1000" b="1" dirty="0"/>
              <a:t> T-cell population included 1% of CD7</a:t>
            </a:r>
            <a:r>
              <a:rPr lang="en-US" sz="1000" b="1" baseline="30000" dirty="0"/>
              <a:t>+</a:t>
            </a:r>
            <a:r>
              <a:rPr lang="en-US" sz="1000" b="1" dirty="0"/>
              <a:t>CD26</a:t>
            </a:r>
            <a:r>
              <a:rPr lang="en-US" sz="1000" b="1" baseline="30000" dirty="0"/>
              <a:t>-</a:t>
            </a:r>
            <a:r>
              <a:rPr lang="en-US" sz="1000" b="1" dirty="0"/>
              <a:t>CD158k</a:t>
            </a:r>
            <a:r>
              <a:rPr lang="en-US" sz="1000" b="1" baseline="30000" dirty="0"/>
              <a:t>+</a:t>
            </a:r>
            <a:r>
              <a:rPr lang="en-US" sz="1000" b="1" dirty="0"/>
              <a:t> atypical T cells, versus 68% before </a:t>
            </a:r>
            <a:r>
              <a:rPr lang="en-US" sz="1000" b="1" dirty="0" err="1"/>
              <a:t>Moga</a:t>
            </a:r>
            <a:r>
              <a:rPr lang="en-US" sz="1000" b="1" dirty="0"/>
              <a:t>, </a:t>
            </a:r>
            <a:r>
              <a:rPr lang="en-US" sz="1000" b="1" dirty="0" smtClean="0"/>
              <a:t>and CD4:CD8 </a:t>
            </a:r>
            <a:r>
              <a:rPr lang="en-US" sz="1000" b="1" dirty="0"/>
              <a:t>ratio was 1:1 versus 15:1). </a:t>
            </a:r>
            <a:endParaRPr lang="en-US" sz="1000" b="1" dirty="0" smtClean="0"/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/>
              <a:t>Interestingly, </a:t>
            </a:r>
            <a:r>
              <a:rPr lang="en-US" sz="1000" b="1" dirty="0">
                <a:solidFill>
                  <a:srgbClr val="FF0000"/>
                </a:solidFill>
              </a:rPr>
              <a:t>her eczema of the large folds, wrists, palms and soles that had been present since childhood had also decreased</a:t>
            </a:r>
            <a:r>
              <a:rPr lang="en-US" sz="1000" b="1" dirty="0"/>
              <a:t>. In addition, the </a:t>
            </a:r>
            <a:r>
              <a:rPr lang="en-US" sz="1000" b="1" dirty="0" err="1"/>
              <a:t>IgE</a:t>
            </a:r>
            <a:r>
              <a:rPr lang="en-US" sz="1000" b="1" dirty="0"/>
              <a:t> level had normalized (11 versus 8952 </a:t>
            </a:r>
            <a:r>
              <a:rPr lang="en-US" sz="1000" b="1" dirty="0" err="1"/>
              <a:t>kIU</a:t>
            </a:r>
            <a:r>
              <a:rPr lang="en-US" sz="1000" b="1" dirty="0"/>
              <a:t>/L).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>
                <a:solidFill>
                  <a:srgbClr val="FF0000"/>
                </a:solidFill>
              </a:rPr>
              <a:t>To date, neither SS nor AD has recurred under </a:t>
            </a:r>
            <a:r>
              <a:rPr lang="en-US" sz="1000" b="1" dirty="0" err="1">
                <a:solidFill>
                  <a:srgbClr val="FF0000"/>
                </a:solidFill>
              </a:rPr>
              <a:t>Moga</a:t>
            </a:r>
            <a:r>
              <a:rPr lang="en-US" sz="1000" b="1" dirty="0">
                <a:solidFill>
                  <a:srgbClr val="FF0000"/>
                </a:solidFill>
              </a:rPr>
              <a:t> with a </a:t>
            </a:r>
            <a:r>
              <a:rPr lang="en-US" sz="1000" b="1" dirty="0" smtClean="0">
                <a:solidFill>
                  <a:srgbClr val="FF0000"/>
                </a:solidFill>
              </a:rPr>
              <a:t>30-month </a:t>
            </a:r>
            <a:r>
              <a:rPr lang="en-US" sz="1000" b="1" dirty="0">
                <a:solidFill>
                  <a:srgbClr val="FF0000"/>
                </a:solidFill>
              </a:rPr>
              <a:t>follow-up</a:t>
            </a:r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1EE2B80-C8FF-6644-84F7-AD0B22D1CF1F}"/>
              </a:ext>
            </a:extLst>
          </p:cNvPr>
          <p:cNvSpPr/>
          <p:nvPr/>
        </p:nvSpPr>
        <p:spPr>
          <a:xfrm>
            <a:off x="3695189" y="7834419"/>
            <a:ext cx="3076828" cy="2246769"/>
          </a:xfrm>
          <a:prstGeom prst="rect">
            <a:avLst/>
          </a:prstGeom>
          <a:ln w="19050">
            <a:solidFill>
              <a:srgbClr val="C1C2F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In </a:t>
            </a:r>
            <a:r>
              <a:rPr lang="en-US" sz="1000" b="1" dirty="0"/>
              <a:t>AD, </a:t>
            </a:r>
            <a:r>
              <a:rPr lang="en-US" sz="1000" b="1" dirty="0">
                <a:solidFill>
                  <a:srgbClr val="FF0000"/>
                </a:solidFill>
              </a:rPr>
              <a:t>CCR4 is highly expressed by Th2 cells in the skin and </a:t>
            </a:r>
            <a:r>
              <a:rPr lang="en-US" sz="1000" b="1" dirty="0" smtClean="0">
                <a:solidFill>
                  <a:srgbClr val="FF0000"/>
                </a:solidFill>
              </a:rPr>
              <a:t>blood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Its </a:t>
            </a:r>
            <a:r>
              <a:rPr lang="en-US" sz="1000" b="1" dirty="0"/>
              <a:t>expression is higher than in a </a:t>
            </a:r>
            <a:r>
              <a:rPr lang="en-US" sz="1000" b="1" dirty="0" smtClean="0"/>
              <a:t>psoriasis plaque </a:t>
            </a:r>
            <a:r>
              <a:rPr lang="en-US" sz="1000" b="1" dirty="0"/>
              <a:t>or in normal </a:t>
            </a:r>
            <a:r>
              <a:rPr lang="en-US" sz="1000" b="1" dirty="0" smtClean="0"/>
              <a:t>skin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/>
              <a:t>T</a:t>
            </a:r>
            <a:r>
              <a:rPr lang="en-US" sz="1000" b="1" dirty="0" smtClean="0"/>
              <a:t>he </a:t>
            </a:r>
            <a:r>
              <a:rPr lang="en-US" sz="1000" b="1" dirty="0"/>
              <a:t>level of </a:t>
            </a:r>
            <a:r>
              <a:rPr lang="en-US" sz="1000" b="1" dirty="0">
                <a:solidFill>
                  <a:srgbClr val="FF0000"/>
                </a:solidFill>
              </a:rPr>
              <a:t>circulating CCR4</a:t>
            </a:r>
            <a:r>
              <a:rPr lang="en-US" sz="1000" b="1" baseline="30000" dirty="0">
                <a:solidFill>
                  <a:srgbClr val="FF0000"/>
                </a:solidFill>
              </a:rPr>
              <a:t>+</a:t>
            </a:r>
            <a:r>
              <a:rPr lang="en-US" sz="1000" b="1" dirty="0">
                <a:solidFill>
                  <a:srgbClr val="FF0000"/>
                </a:solidFill>
              </a:rPr>
              <a:t> lymphocytes correlates with the severity of </a:t>
            </a:r>
            <a:r>
              <a:rPr lang="en-US" sz="1000" b="1" dirty="0" smtClean="0">
                <a:solidFill>
                  <a:srgbClr val="FF0000"/>
                </a:solidFill>
              </a:rPr>
              <a:t>AD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However</a:t>
            </a:r>
            <a:r>
              <a:rPr lang="en-US" sz="1000" b="1" dirty="0"/>
              <a:t>, the role of </a:t>
            </a:r>
            <a:r>
              <a:rPr lang="en-US" sz="1000" b="1" dirty="0" err="1"/>
              <a:t>Tregs</a:t>
            </a:r>
            <a:r>
              <a:rPr lang="en-US" sz="1000" b="1" dirty="0"/>
              <a:t> in AD remains to be </a:t>
            </a:r>
            <a:r>
              <a:rPr lang="en-US" sz="1000" b="1" dirty="0" smtClean="0"/>
              <a:t>clarified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Finally, </a:t>
            </a:r>
            <a:r>
              <a:rPr lang="en-US" sz="1000" b="1" dirty="0" smtClean="0">
                <a:solidFill>
                  <a:srgbClr val="FF0000"/>
                </a:solidFill>
              </a:rPr>
              <a:t>targeting CCR4 has been shown to be effective in mouse </a:t>
            </a:r>
            <a:r>
              <a:rPr lang="en-US" sz="1000" b="1" dirty="0" err="1" smtClean="0">
                <a:solidFill>
                  <a:srgbClr val="FF0000"/>
                </a:solidFill>
              </a:rPr>
              <a:t>xenograft</a:t>
            </a:r>
            <a:r>
              <a:rPr lang="en-US" sz="1000" b="1" dirty="0" smtClean="0">
                <a:solidFill>
                  <a:srgbClr val="FF0000"/>
                </a:solidFill>
              </a:rPr>
              <a:t> models of AD</a:t>
            </a:r>
            <a:endParaRPr lang="en-US" sz="1000" b="1" dirty="0" smtClean="0"/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To </a:t>
            </a:r>
            <a:r>
              <a:rPr lang="en-US" sz="1000" b="1" dirty="0"/>
              <a:t>our knowledge, there are no studies </a:t>
            </a:r>
            <a:r>
              <a:rPr lang="en-US" sz="1000" b="1" dirty="0" smtClean="0"/>
              <a:t>on </a:t>
            </a:r>
            <a:r>
              <a:rPr lang="en-US" sz="1000" b="1" dirty="0" err="1"/>
              <a:t>Moga</a:t>
            </a:r>
            <a:r>
              <a:rPr lang="en-US" sz="1000" b="1" dirty="0"/>
              <a:t> in AD nor any reported cases of </a:t>
            </a:r>
            <a:r>
              <a:rPr lang="en-US" sz="1000" b="1" dirty="0" smtClean="0"/>
              <a:t>AD treated </a:t>
            </a:r>
            <a:r>
              <a:rPr lang="en-US" sz="1000" b="1" dirty="0"/>
              <a:t>with </a:t>
            </a:r>
            <a:r>
              <a:rPr lang="en-US" sz="1000" b="1" dirty="0" err="1"/>
              <a:t>Moga</a:t>
            </a:r>
            <a:r>
              <a:rPr lang="en-US" sz="1000" b="1" dirty="0"/>
              <a:t> in humans, but a </a:t>
            </a:r>
            <a:r>
              <a:rPr lang="en-US" sz="1000" b="1" dirty="0">
                <a:solidFill>
                  <a:srgbClr val="FF0000"/>
                </a:solidFill>
              </a:rPr>
              <a:t>phase I trial is ongoing in </a:t>
            </a:r>
            <a:r>
              <a:rPr lang="en-US" sz="1000" b="1" dirty="0" smtClean="0">
                <a:solidFill>
                  <a:srgbClr val="FF0000"/>
                </a:solidFill>
              </a:rPr>
              <a:t>asthma</a:t>
            </a:r>
            <a:endParaRPr lang="fr-FR" sz="1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372965E-ED2E-FF4D-995B-9D7BEEF8B8FD}"/>
              </a:ext>
            </a:extLst>
          </p:cNvPr>
          <p:cNvSpPr/>
          <p:nvPr/>
        </p:nvSpPr>
        <p:spPr>
          <a:xfrm>
            <a:off x="9099" y="6825498"/>
            <a:ext cx="4360631" cy="861774"/>
          </a:xfrm>
          <a:prstGeom prst="rect">
            <a:avLst/>
          </a:prstGeom>
          <a:ln w="19050">
            <a:solidFill>
              <a:srgbClr val="C1C2F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CCR4 </a:t>
            </a:r>
            <a:r>
              <a:rPr lang="en-US" sz="1000" b="1" dirty="0"/>
              <a:t>plays a role in </a:t>
            </a:r>
            <a:r>
              <a:rPr lang="en-US" sz="1000" b="1" dirty="0">
                <a:solidFill>
                  <a:srgbClr val="FF0000"/>
                </a:solidFill>
              </a:rPr>
              <a:t>T-cell adhesion and skin </a:t>
            </a:r>
            <a:r>
              <a:rPr lang="en-US" sz="1000" b="1" dirty="0" smtClean="0">
                <a:solidFill>
                  <a:srgbClr val="FF0000"/>
                </a:solidFill>
              </a:rPr>
              <a:t>homing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It </a:t>
            </a:r>
            <a:r>
              <a:rPr lang="en-US" sz="1000" b="1" dirty="0"/>
              <a:t>is expressed by </a:t>
            </a:r>
            <a:r>
              <a:rPr lang="en-US" sz="1000" b="1" dirty="0">
                <a:solidFill>
                  <a:srgbClr val="FF0000"/>
                </a:solidFill>
              </a:rPr>
              <a:t>tumor cells in SS, but also in a </a:t>
            </a:r>
            <a:r>
              <a:rPr lang="en-US" sz="1000" b="1" dirty="0" smtClean="0">
                <a:solidFill>
                  <a:srgbClr val="FF0000"/>
                </a:solidFill>
              </a:rPr>
              <a:t>normal physiological </a:t>
            </a:r>
            <a:r>
              <a:rPr lang="en-US" sz="1000" b="1" dirty="0">
                <a:solidFill>
                  <a:srgbClr val="FF0000"/>
                </a:solidFill>
              </a:rPr>
              <a:t>state by regulatory T cells (</a:t>
            </a:r>
            <a:r>
              <a:rPr lang="en-US" sz="1000" b="1" dirty="0" err="1">
                <a:solidFill>
                  <a:srgbClr val="FF0000"/>
                </a:solidFill>
              </a:rPr>
              <a:t>Treg</a:t>
            </a:r>
            <a:r>
              <a:rPr lang="en-US" sz="1000" b="1" dirty="0">
                <a:solidFill>
                  <a:srgbClr val="FF0000"/>
                </a:solidFill>
              </a:rPr>
              <a:t>) and Th2 </a:t>
            </a:r>
            <a:r>
              <a:rPr lang="en-US" sz="1000" b="1" dirty="0" smtClean="0">
                <a:solidFill>
                  <a:srgbClr val="FF0000"/>
                </a:solidFill>
              </a:rPr>
              <a:t>cells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In </a:t>
            </a:r>
            <a:r>
              <a:rPr lang="en-US" sz="1000" b="1" dirty="0"/>
              <a:t>SS, </a:t>
            </a:r>
            <a:r>
              <a:rPr lang="en-US" sz="1000" b="1" dirty="0" err="1"/>
              <a:t>Moga</a:t>
            </a:r>
            <a:r>
              <a:rPr lang="en-US" sz="1000" b="1" dirty="0"/>
              <a:t> inhibits tumor lymphocytes both </a:t>
            </a:r>
            <a:r>
              <a:rPr lang="en-US" sz="1000" b="1" dirty="0" smtClean="0"/>
              <a:t>directly and </a:t>
            </a:r>
            <a:r>
              <a:rPr lang="en-US" sz="1000" b="1" dirty="0"/>
              <a:t>via </a:t>
            </a:r>
            <a:r>
              <a:rPr lang="en-US" sz="1000" b="1" dirty="0" err="1"/>
              <a:t>Treg</a:t>
            </a:r>
            <a:r>
              <a:rPr lang="en-US" sz="1000" b="1" dirty="0"/>
              <a:t> inhibition</a:t>
            </a:r>
            <a:r>
              <a:rPr lang="en-US" sz="1000" b="1" dirty="0" smtClean="0"/>
              <a:t>.</a:t>
            </a:r>
            <a:endParaRPr lang="en-US" sz="1000" b="1" dirty="0"/>
          </a:p>
        </p:txBody>
      </p:sp>
      <p:pic>
        <p:nvPicPr>
          <p:cNvPr id="16" name="Image 15" descr="Une image contenant texte, eau, extérieur&#10;&#10;Description générée automatiquement">
            <a:extLst>
              <a:ext uri="{FF2B5EF4-FFF2-40B4-BE49-F238E27FC236}">
                <a16:creationId xmlns="" xmlns:a16="http://schemas.microsoft.com/office/drawing/2014/main" id="{A9794E51-D1D1-794C-8B51-D1034EF38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0"/>
            <a:ext cx="6839802" cy="9449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F827B1A5-36E5-0141-AF6B-0C612DBBB75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3176"/>
          <a:stretch/>
        </p:blipFill>
        <p:spPr>
          <a:xfrm>
            <a:off x="6150333" y="1039085"/>
            <a:ext cx="707667" cy="55679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A946A353-B7BD-9F4D-8FB9-8BFF7D558BBB}"/>
              </a:ext>
            </a:extLst>
          </p:cNvPr>
          <p:cNvSpPr txBox="1"/>
          <p:nvPr/>
        </p:nvSpPr>
        <p:spPr>
          <a:xfrm>
            <a:off x="3756801" y="10393040"/>
            <a:ext cx="1039996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81108D8-6C6D-6447-A074-3F263B248AD8}"/>
              </a:ext>
            </a:extLst>
          </p:cNvPr>
          <p:cNvSpPr/>
          <p:nvPr/>
        </p:nvSpPr>
        <p:spPr>
          <a:xfrm>
            <a:off x="3756801" y="10681870"/>
            <a:ext cx="3015216" cy="707886"/>
          </a:xfrm>
          <a:prstGeom prst="rect">
            <a:avLst/>
          </a:prstGeom>
          <a:ln w="19050">
            <a:solidFill>
              <a:srgbClr val="C1C2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>
                <a:solidFill>
                  <a:srgbClr val="FF0000"/>
                </a:solidFill>
              </a:rPr>
              <a:t>Our patient's observation reinforces the hypothesis that CCR4 is an attractive therapeutic target in AD. </a:t>
            </a:r>
            <a:r>
              <a:rPr lang="en-US" sz="1000" b="1" dirty="0" smtClean="0">
                <a:solidFill>
                  <a:srgbClr val="FF0000"/>
                </a:solidFill>
              </a:rPr>
              <a:t>Human studies </a:t>
            </a:r>
            <a:r>
              <a:rPr lang="en-US" sz="1000" b="1" dirty="0">
                <a:solidFill>
                  <a:srgbClr val="FF0000"/>
                </a:solidFill>
              </a:rPr>
              <a:t>are needed to evaluate the efficacy and safety of anti-CCR4 in AD.</a:t>
            </a:r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C0F1049E-53D0-0E41-A6C4-293B31184C67}"/>
              </a:ext>
            </a:extLst>
          </p:cNvPr>
          <p:cNvSpPr txBox="1"/>
          <p:nvPr/>
        </p:nvSpPr>
        <p:spPr>
          <a:xfrm>
            <a:off x="-9098" y="11910754"/>
            <a:ext cx="6857999" cy="276999"/>
          </a:xfrm>
          <a:prstGeom prst="rect">
            <a:avLst/>
          </a:prstGeom>
          <a:solidFill>
            <a:schemeClr val="accent1"/>
          </a:solidFill>
          <a:ln>
            <a:solidFill>
              <a:srgbClr val="C1C2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COI disclosure: </a:t>
            </a:r>
            <a:r>
              <a:rPr lang="en-US" sz="600" b="1" dirty="0" err="1" smtClean="0"/>
              <a:t>Amatore</a:t>
            </a:r>
            <a:r>
              <a:rPr lang="en-US" sz="600" b="1" dirty="0" smtClean="0"/>
              <a:t> F has a COI with Kyowa Kirin (Oral presentations and hospitality) </a:t>
            </a:r>
            <a:endParaRPr lang="en-US" sz="600" b="1" dirty="0"/>
          </a:p>
          <a:p>
            <a:endParaRPr lang="en-US" sz="600" b="1" dirty="0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C4754E73-7260-3F48-8092-EAF35A35173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65" y="3293892"/>
            <a:ext cx="2356552" cy="3640453"/>
          </a:xfrm>
          <a:prstGeom prst="rect">
            <a:avLst/>
          </a:prstGeom>
          <a:noFill/>
          <a:ln w="19050">
            <a:solidFill>
              <a:srgbClr val="C1C2F0"/>
            </a:solidFill>
          </a:ln>
          <a:effectLst>
            <a:reflection stA="45000" endPos="0" dist="50800" dir="5400000" sy="-100000" algn="bl" rotWithShape="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9" r="48063"/>
          <a:stretch/>
        </p:blipFill>
        <p:spPr>
          <a:xfrm>
            <a:off x="6690" y="7828890"/>
            <a:ext cx="3561806" cy="2852980"/>
          </a:xfrm>
          <a:prstGeom prst="rect">
            <a:avLst/>
          </a:prstGeom>
          <a:ln w="19050">
            <a:solidFill>
              <a:srgbClr val="CBC6F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84101" y="933059"/>
            <a:ext cx="1203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bg1"/>
                </a:solidFill>
              </a:rPr>
              <a:t>Tre-P-13</a:t>
            </a:r>
          </a:p>
        </p:txBody>
      </p:sp>
    </p:spTree>
    <p:extLst>
      <p:ext uri="{BB962C8B-B14F-4D97-AF65-F5344CB8AC3E}">
        <p14:creationId xmlns:p14="http://schemas.microsoft.com/office/powerpoint/2010/main" val="2819539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974AC6345FD34EA0E8768A369F7E84" ma:contentTypeVersion="" ma:contentTypeDescription="Create a new document." ma:contentTypeScope="" ma:versionID="eb56ea18471eb4e90d215e2d42bd845c">
  <xsd:schema xmlns:xsd="http://www.w3.org/2001/XMLSchema" xmlns:xs="http://www.w3.org/2001/XMLSchema" xmlns:p="http://schemas.microsoft.com/office/2006/metadata/properties" xmlns:ns2="62863d3f-d418-4f43-b2e7-955aa0a7fca6" xmlns:ns3="33cc2fe6-d691-4e39-a8a4-3bb83de63507" targetNamespace="http://schemas.microsoft.com/office/2006/metadata/properties" ma:root="true" ma:fieldsID="de8fc6f74e568aa8f01704cbbd495c53" ns2:_="" ns3:_="">
    <xsd:import namespace="62863d3f-d418-4f43-b2e7-955aa0a7fca6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63d3f-d418-4f43-b2e7-955aa0a7fc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74611A-ADA9-42C9-86DD-217490D4D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63d3f-d418-4f43-b2e7-955aa0a7fca6"/>
    <ds:schemaRef ds:uri="33cc2fe6-d691-4e39-a8a4-3bb83de63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44CE4-8717-470A-9F35-ACE186BFF4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541C2B-D46C-4A92-B032-18C0FE8187A1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2863d3f-d418-4f43-b2e7-955aa0a7fca6"/>
    <ds:schemaRef ds:uri="http://purl.org/dc/dcmitype/"/>
    <ds:schemaRef ds:uri="http://schemas.microsoft.com/office/infopath/2007/PartnerControls"/>
    <ds:schemaRef ds:uri="33cc2fe6-d691-4e39-a8a4-3bb83de6350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635</Words>
  <Application>Microsoft Office PowerPoint</Application>
  <PresentationFormat>Grand écran</PresentationFormat>
  <Paragraphs>34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MS Mincho</vt:lpstr>
      <vt:lpstr>Times New Roman</vt:lpstr>
      <vt:lpstr>Wingdings</vt:lpstr>
      <vt:lpstr>Office Theme</vt:lpstr>
      <vt:lpstr>Présentation PowerPoint</vt:lpstr>
    </vt:vector>
  </TitlesOfParts>
  <Company>NGIT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RAHARISON (MCI Paris)</dc:creator>
  <cp:lastModifiedBy>AMATORE Florent</cp:lastModifiedBy>
  <cp:revision>35</cp:revision>
  <dcterms:created xsi:type="dcterms:W3CDTF">2016-09-16T13:45:57Z</dcterms:created>
  <dcterms:modified xsi:type="dcterms:W3CDTF">2021-10-04T17:22:04Z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0x010100AD974AC6345FD34EA0E8768A369F7E84</vt:lpwstr>
  </property>
</Properties>
</file>