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6" r:id="rId2"/>
    <p:sldId id="267" r:id="rId3"/>
    <p:sldId id="273" r:id="rId4"/>
    <p:sldId id="274" r:id="rId5"/>
    <p:sldId id="276" r:id="rId6"/>
    <p:sldId id="284" r:id="rId7"/>
    <p:sldId id="277" r:id="rId8"/>
    <p:sldId id="278" r:id="rId9"/>
    <p:sldId id="283" r:id="rId10"/>
    <p:sldId id="279" r:id="rId11"/>
    <p:sldId id="280" r:id="rId12"/>
    <p:sldId id="282" r:id="rId13"/>
  </p:sldIdLst>
  <p:sldSz cx="9144000" cy="6858000" type="screen4x3"/>
  <p:notesSz cx="9931400" cy="67945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>
          <p15:clr>
            <a:srgbClr val="A4A3A4"/>
          </p15:clr>
        </p15:guide>
        <p15:guide id="2" orient="horz" pos="4201">
          <p15:clr>
            <a:srgbClr val="A4A3A4"/>
          </p15:clr>
        </p15:guide>
        <p15:guide id="3" orient="horz" pos="288">
          <p15:clr>
            <a:srgbClr val="A4A3A4"/>
          </p15:clr>
        </p15:guide>
        <p15:guide id="4" orient="horz" pos="824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3648">
          <p15:clr>
            <a:srgbClr val="A4A3A4"/>
          </p15:clr>
        </p15:guide>
        <p15:guide id="7" orient="horz" pos="4130">
          <p15:clr>
            <a:srgbClr val="A4A3A4"/>
          </p15:clr>
        </p15:guide>
        <p15:guide id="8" orient="horz" pos="1200">
          <p15:clr>
            <a:srgbClr val="A4A3A4"/>
          </p15:clr>
        </p15:guide>
        <p15:guide id="9" pos="5520">
          <p15:clr>
            <a:srgbClr val="A4A3A4"/>
          </p15:clr>
        </p15:guide>
        <p15:guide id="10" pos="4080">
          <p15:clr>
            <a:srgbClr val="A4A3A4"/>
          </p15:clr>
        </p15:guide>
        <p15:guide id="11" pos="240">
          <p15:clr>
            <a:srgbClr val="A4A3A4"/>
          </p15:clr>
        </p15:guide>
        <p15:guide id="12" pos="2880">
          <p15:clr>
            <a:srgbClr val="A4A3A4"/>
          </p15:clr>
        </p15:guide>
        <p15:guide id="13" pos="4320">
          <p15:clr>
            <a:srgbClr val="A4A3A4"/>
          </p15:clr>
        </p15:guide>
        <p15:guide id="14" pos="1440">
          <p15:clr>
            <a:srgbClr val="A4A3A4"/>
          </p15:clr>
        </p15:guide>
        <p15:guide id="15" pos="1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33399"/>
    <a:srgbClr val="CC0000"/>
    <a:srgbClr val="CCCCFF"/>
    <a:srgbClr val="FFE4C9"/>
    <a:srgbClr val="FFDCB9"/>
    <a:srgbClr val="CC6600"/>
    <a:srgbClr val="CC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5" autoAdjust="0"/>
    <p:restoredTop sz="98944" autoAdjust="0"/>
  </p:normalViewPr>
  <p:slideViewPr>
    <p:cSldViewPr>
      <p:cViewPr varScale="1">
        <p:scale>
          <a:sx n="142" d="100"/>
          <a:sy n="142" d="100"/>
        </p:scale>
        <p:origin x="970" y="106"/>
      </p:cViewPr>
      <p:guideLst>
        <p:guide orient="horz" pos="912"/>
        <p:guide orient="horz" pos="4201"/>
        <p:guide orient="horz" pos="288"/>
        <p:guide orient="horz" pos="824"/>
        <p:guide orient="horz" pos="3888"/>
        <p:guide orient="horz" pos="3648"/>
        <p:guide orient="horz" pos="4130"/>
        <p:guide orient="horz" pos="1200"/>
        <p:guide pos="5520"/>
        <p:guide pos="4080"/>
        <p:guide pos="240"/>
        <p:guide pos="2880"/>
        <p:guide pos="4320"/>
        <p:guide pos="1440"/>
        <p:guide pos="1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360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497" y="0"/>
            <a:ext cx="430360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AE7719-F464-44CD-A96A-196D29F01D7B}" type="datetimeFigureOut">
              <a:rPr lang="de-DE"/>
              <a:pPr>
                <a:defRPr/>
              </a:pPr>
              <a:t>04.10.2021</a:t>
            </a:fld>
            <a:endParaRPr lang="de-DE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3596"/>
            <a:ext cx="430360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497" y="6453596"/>
            <a:ext cx="430360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D7690E-5ACA-4B70-BCCB-C280B9FBDB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650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360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7795" y="0"/>
            <a:ext cx="430360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4188" y="3227387"/>
            <a:ext cx="7283026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4775"/>
            <a:ext cx="430360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7795" y="6454775"/>
            <a:ext cx="430360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94CF955-B4B5-491B-90E4-1CD4CABEF6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405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B3FDADF-BBCE-42D1-8361-7205166C8D21}" type="slidenum">
              <a:rPr lang="de-DE" altLang="de-DE" sz="1200" smtClean="0"/>
              <a:pPr/>
              <a:t>1</a:t>
            </a:fld>
            <a:endParaRPr lang="de-DE" alt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7"/>
          <p:cNvSpPr>
            <a:spLocks noChangeShapeType="1"/>
          </p:cNvSpPr>
          <p:nvPr userDrawn="1"/>
        </p:nvSpPr>
        <p:spPr bwMode="auto">
          <a:xfrm>
            <a:off x="381000" y="6172200"/>
            <a:ext cx="83820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" name="Line 28"/>
          <p:cNvSpPr>
            <a:spLocks noChangeShapeType="1"/>
          </p:cNvSpPr>
          <p:nvPr userDrawn="1"/>
        </p:nvSpPr>
        <p:spPr bwMode="auto">
          <a:xfrm>
            <a:off x="381000" y="1905000"/>
            <a:ext cx="8382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Picture 31" descr="Kop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25992" r="61903"/>
          <a:stretch>
            <a:fillRect/>
          </a:stretch>
        </p:blipFill>
        <p:spPr bwMode="auto">
          <a:xfrm>
            <a:off x="380999" y="728800"/>
            <a:ext cx="2462264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Kop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0" t="25992" r="9077"/>
          <a:stretch>
            <a:fillRect/>
          </a:stretch>
        </p:blipFill>
        <p:spPr bwMode="auto">
          <a:xfrm>
            <a:off x="3419872" y="728800"/>
            <a:ext cx="285732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7741AF-7C3B-4611-9F0D-8642D1331A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7986"/>
          <a:stretch/>
        </p:blipFill>
        <p:spPr>
          <a:xfrm>
            <a:off x="7020272" y="522793"/>
            <a:ext cx="1714529" cy="110600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E3FF795-4FDB-4B72-8FA3-23D7773F6CCE}"/>
              </a:ext>
            </a:extLst>
          </p:cNvPr>
          <p:cNvSpPr txBox="1"/>
          <p:nvPr userDrawn="1"/>
        </p:nvSpPr>
        <p:spPr>
          <a:xfrm>
            <a:off x="2391115" y="6361583"/>
            <a:ext cx="4361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EORTC CL Group 20-21 Meeting</a:t>
            </a:r>
            <a:r>
              <a:rPr lang="de-DE" sz="1400" dirty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de-DE" sz="1400" dirty="0" err="1">
                <a:solidFill>
                  <a:schemeClr val="accent1">
                    <a:lumMod val="75000"/>
                  </a:schemeClr>
                </a:solidFill>
              </a:rPr>
              <a:t>October</a:t>
            </a:r>
            <a:r>
              <a:rPr lang="de-DE" sz="1400" dirty="0">
                <a:solidFill>
                  <a:schemeClr val="accent1">
                    <a:lumMod val="75000"/>
                  </a:schemeClr>
                </a:solidFill>
              </a:rPr>
              <a:t> 15, 2021</a:t>
            </a:r>
          </a:p>
        </p:txBody>
      </p:sp>
    </p:spTree>
    <p:extLst>
      <p:ext uri="{BB962C8B-B14F-4D97-AF65-F5344CB8AC3E}">
        <p14:creationId xmlns:p14="http://schemas.microsoft.com/office/powerpoint/2010/main" val="313057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5688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67500" y="457200"/>
            <a:ext cx="2095500" cy="5334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1000" y="457200"/>
            <a:ext cx="6134100" cy="5334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1698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8416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3795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11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11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8768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9372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6365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80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87673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3684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 userDrawn="1"/>
        </p:nvSpPr>
        <p:spPr bwMode="auto">
          <a:xfrm>
            <a:off x="1905000" y="2590800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76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76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76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76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76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Times" pitchFamily="18" charset="0"/>
              <a:buNone/>
              <a:defRPr/>
            </a:pPr>
            <a:endParaRPr lang="de-DE" altLang="de-DE" sz="2000"/>
          </a:p>
        </p:txBody>
      </p: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8382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838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1029" name="Picture 28" descr="Kop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25992" r="61903"/>
          <a:stretch>
            <a:fillRect/>
          </a:stretch>
        </p:blipFill>
        <p:spPr bwMode="auto">
          <a:xfrm>
            <a:off x="363538" y="6279913"/>
            <a:ext cx="1328142" cy="4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9" descr="Kopf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0" t="25992" r="9077"/>
          <a:stretch>
            <a:fillRect/>
          </a:stretch>
        </p:blipFill>
        <p:spPr bwMode="auto">
          <a:xfrm>
            <a:off x="6228184" y="6278338"/>
            <a:ext cx="1546034" cy="4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6E0B5E4-DAB3-48CF-ACBB-018CEE9C6B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33510" t="-1" b="40964"/>
          <a:stretch/>
        </p:blipFill>
        <p:spPr>
          <a:xfrm>
            <a:off x="7982246" y="6278338"/>
            <a:ext cx="780754" cy="48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62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2pPr>
      <a:lvl3pPr marL="8953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3pPr>
      <a:lvl4pPr marL="1314450" indent="-2286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defRPr sz="2000">
          <a:solidFill>
            <a:schemeClr val="tx1"/>
          </a:solidFill>
          <a:latin typeface="+mn-lt"/>
          <a:ea typeface="+mn-ea"/>
        </a:defRPr>
      </a:lvl4pPr>
      <a:lvl5pPr marL="1733550" indent="-2286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190750" indent="-22860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647950" indent="-22860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105150" indent="-22860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562350" indent="-22860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9.tif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hteck 3"/>
          <p:cNvSpPr>
            <a:spLocks noChangeArrowheads="1"/>
          </p:cNvSpPr>
          <p:nvPr/>
        </p:nvSpPr>
        <p:spPr bwMode="auto">
          <a:xfrm>
            <a:off x="417513" y="2276872"/>
            <a:ext cx="8382000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dirty="0">
                <a:solidFill>
                  <a:schemeClr val="accent2"/>
                </a:solidFill>
              </a:rPr>
              <a:t>Understanding the function of CD30 in cutaneous T-cell lymphoma – 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 implications for therapy and prognosis</a:t>
            </a:r>
            <a:r>
              <a:rPr lang="de-DE" altLang="de-DE" sz="3200" dirty="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B7B4DC9-B1AB-4135-848A-D0A6582F8502}"/>
              </a:ext>
            </a:extLst>
          </p:cNvPr>
          <p:cNvSpPr txBox="1"/>
          <p:nvPr/>
        </p:nvSpPr>
        <p:spPr>
          <a:xfrm>
            <a:off x="323528" y="4415333"/>
            <a:ext cx="842493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800" b="1" dirty="0">
                <a:solidFill>
                  <a:schemeClr val="accent1">
                    <a:lumMod val="75000"/>
                  </a:schemeClr>
                </a:solidFill>
              </a:rPr>
              <a:t>Jana Albrecht, MD</a:t>
            </a:r>
          </a:p>
          <a:p>
            <a:endParaRPr lang="de-DE" sz="7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Department of Dermatology, Venereology and Allergy, University Medical Center Mannheim</a:t>
            </a:r>
            <a:r>
              <a:rPr lang="de-DE" sz="15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Clinical Cooperation Unit Dermato-Oncology, DKFZ</a:t>
            </a:r>
          </a:p>
          <a:p>
            <a:endParaRPr lang="en-US" sz="7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E-mail: jana.albrecht@umm.de</a:t>
            </a:r>
            <a:endParaRPr lang="de-DE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735BB7-D4B7-4D63-AC6B-B0D8E0644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8"/>
    </mc:Choice>
    <mc:Fallback xmlns="">
      <p:transition spd="slow" advTm="8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8BCCB-5381-4B4E-88DC-330759BA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176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The influence of DMF on CD30 expression in CTCL</a:t>
            </a:r>
            <a:b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3C11BDE-7331-4EA6-83BB-4F046EB39A2F}"/>
              </a:ext>
            </a:extLst>
          </p:cNvPr>
          <p:cNvGrpSpPr/>
          <p:nvPr/>
        </p:nvGrpSpPr>
        <p:grpSpPr>
          <a:xfrm>
            <a:off x="1187624" y="1268760"/>
            <a:ext cx="6420442" cy="4608512"/>
            <a:chOff x="1361779" y="1268760"/>
            <a:chExt cx="6420442" cy="460851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54ACC31-A1B5-4445-901A-6951CB9DEECC}"/>
                </a:ext>
              </a:extLst>
            </p:cNvPr>
            <p:cNvSpPr txBox="1"/>
            <p:nvPr/>
          </p:nvSpPr>
          <p:spPr>
            <a:xfrm>
              <a:off x="2987824" y="1268760"/>
              <a:ext cx="979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HUT-78</a:t>
              </a: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6B98CF81-DC06-4851-B06A-1029E7EEA03E}"/>
                </a:ext>
              </a:extLst>
            </p:cNvPr>
            <p:cNvGrpSpPr/>
            <p:nvPr/>
          </p:nvGrpSpPr>
          <p:grpSpPr>
            <a:xfrm>
              <a:off x="1361779" y="1801291"/>
              <a:ext cx="6420442" cy="4075981"/>
              <a:chOff x="563318" y="1801291"/>
              <a:chExt cx="6420442" cy="4075981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4EA2BD10-1657-49B6-A264-F5FDE7863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3387"/>
              <a:stretch/>
            </p:blipFill>
            <p:spPr>
              <a:xfrm>
                <a:off x="563318" y="1801291"/>
                <a:ext cx="3347864" cy="4075981"/>
              </a:xfrm>
              <a:prstGeom prst="rect">
                <a:avLst/>
              </a:prstGeom>
            </p:spPr>
          </p:pic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5EA46580-598C-4E96-A430-F3C5A31830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687"/>
              <a:stretch/>
            </p:blipFill>
            <p:spPr>
              <a:xfrm>
                <a:off x="4211960" y="1801291"/>
                <a:ext cx="2771800" cy="4075981"/>
              </a:xfrm>
              <a:prstGeom prst="rect">
                <a:avLst/>
              </a:prstGeom>
            </p:spPr>
          </p:pic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269550D-5AF6-49EE-BD04-F1DEA33F5B5F}"/>
                </a:ext>
              </a:extLst>
            </p:cNvPr>
            <p:cNvSpPr txBox="1"/>
            <p:nvPr/>
          </p:nvSpPr>
          <p:spPr>
            <a:xfrm>
              <a:off x="6300192" y="126876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err="1"/>
                <a:t>SeAx</a:t>
              </a:r>
              <a:endParaRPr lang="de-DE" sz="1800" dirty="0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EB3D4B-1609-4AA5-BF80-2D37DB6F4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7683FDE-80C4-4D6D-92D5-A50108F680DA}"/>
              </a:ext>
            </a:extLst>
          </p:cNvPr>
          <p:cNvSpPr txBox="1"/>
          <p:nvPr/>
        </p:nvSpPr>
        <p:spPr>
          <a:xfrm>
            <a:off x="1907704" y="6352133"/>
            <a:ext cx="181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***p &lt; 0.001, **p &lt; 0.01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7518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4"/>
    </mc:Choice>
    <mc:Fallback xmlns="">
      <p:transition spd="slow" advTm="2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Summary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82" y="1469666"/>
            <a:ext cx="6842637" cy="174331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396552" y="3648070"/>
            <a:ext cx="9361040" cy="2223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5225" indent="-3111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ea typeface="Arial" charset="0"/>
                <a:cs typeface="Arial" charset="0"/>
              </a:rPr>
              <a:t>CD30 expression depicts a dynamic nature in CTCL, which might account for the described effectiveness of </a:t>
            </a:r>
            <a:r>
              <a:rPr lang="en-US" sz="1800" dirty="0" err="1">
                <a:solidFill>
                  <a:schemeClr val="accent1"/>
                </a:solidFill>
                <a:ea typeface="Arial" charset="0"/>
                <a:cs typeface="Arial" charset="0"/>
              </a:rPr>
              <a:t>brentuximab</a:t>
            </a:r>
            <a:r>
              <a:rPr lang="en-US" sz="1800" dirty="0">
                <a:solidFill>
                  <a:schemeClr val="accent1"/>
                </a:solidFill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ea typeface="Arial" charset="0"/>
                <a:cs typeface="Arial" charset="0"/>
              </a:rPr>
              <a:t>vedotin</a:t>
            </a:r>
            <a:r>
              <a:rPr lang="en-US" sz="1800" dirty="0">
                <a:solidFill>
                  <a:schemeClr val="accent1"/>
                </a:solidFill>
                <a:ea typeface="Arial" charset="0"/>
                <a:cs typeface="Arial" charset="0"/>
              </a:rPr>
              <a:t> directed to CD30 also in CD30 low-expressing patients</a:t>
            </a:r>
            <a:r>
              <a:rPr lang="en-US" sz="1800" baseline="30000" dirty="0">
                <a:solidFill>
                  <a:schemeClr val="accent1"/>
                </a:solidFill>
                <a:ea typeface="Arial" charset="0"/>
                <a:cs typeface="Arial" charset="0"/>
              </a:rPr>
              <a:t>1,</a:t>
            </a:r>
            <a:r>
              <a:rPr lang="en-US" sz="1800" dirty="0">
                <a:solidFill>
                  <a:schemeClr val="accent1"/>
                </a:solidFill>
                <a:ea typeface="Arial" charset="0"/>
                <a:cs typeface="Arial" charset="0"/>
              </a:rPr>
              <a:t> </a:t>
            </a:r>
            <a:r>
              <a:rPr lang="en-US" sz="1800" baseline="30000" dirty="0">
                <a:solidFill>
                  <a:schemeClr val="accent1"/>
                </a:solidFill>
                <a:ea typeface="Arial" charset="0"/>
                <a:cs typeface="Arial" charset="0"/>
              </a:rPr>
              <a:t>2</a:t>
            </a:r>
            <a:r>
              <a:rPr lang="en-US" sz="1800" dirty="0">
                <a:solidFill>
                  <a:schemeClr val="accent1"/>
                </a:solidFill>
                <a:ea typeface="Arial" charset="0"/>
                <a:cs typeface="Arial" charset="0"/>
              </a:rPr>
              <a:t>.</a:t>
            </a:r>
          </a:p>
          <a:p>
            <a:pPr marL="854075">
              <a:lnSpc>
                <a:spcPct val="150000"/>
              </a:lnSpc>
            </a:pPr>
            <a:endParaRPr lang="en-US" sz="500" dirty="0">
              <a:solidFill>
                <a:schemeClr val="accent1"/>
              </a:solidFill>
              <a:ea typeface="Arial" charset="0"/>
              <a:cs typeface="Arial" charset="0"/>
            </a:endParaRPr>
          </a:p>
          <a:p>
            <a:pPr marL="1165225" indent="-3111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ea typeface="Arial" charset="0"/>
                <a:cs typeface="Arial" charset="0"/>
              </a:rPr>
              <a:t>Stimulation of CD30 by sCD30L induces cell death and activates NF-</a:t>
            </a:r>
            <a:r>
              <a:rPr lang="en-US" sz="1800" dirty="0" err="1">
                <a:solidFill>
                  <a:schemeClr val="accent1"/>
                </a:solidFill>
                <a:ea typeface="Arial" charset="0"/>
                <a:cs typeface="Arial" charset="0"/>
              </a:rPr>
              <a:t>κB</a:t>
            </a:r>
            <a:r>
              <a:rPr lang="en-US" sz="1800" dirty="0">
                <a:solidFill>
                  <a:schemeClr val="accent1"/>
                </a:solidFill>
                <a:ea typeface="Arial" charset="0"/>
                <a:cs typeface="Arial" charset="0"/>
              </a:rPr>
              <a:t> signaling pathway and MEK1/2.</a:t>
            </a:r>
          </a:p>
          <a:p>
            <a:pPr marL="1165225" indent="-311150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accent1"/>
              </a:solidFill>
              <a:ea typeface="Arial" charset="0"/>
              <a:cs typeface="Arial" charset="0"/>
            </a:endParaRPr>
          </a:p>
          <a:p>
            <a:pPr marL="1165225" indent="-3111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ea typeface="Arial" charset="0"/>
                <a:cs typeface="Arial" charset="0"/>
              </a:rPr>
              <a:t>DMF inhibits CD30 expression in CTCL cell lines.</a:t>
            </a:r>
          </a:p>
          <a:p>
            <a:pPr marL="854075"/>
            <a:endParaRPr lang="en-US" sz="1800" dirty="0">
              <a:solidFill>
                <a:schemeClr val="accent1"/>
              </a:solidFill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63688" y="6100688"/>
            <a:ext cx="4507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84138"/>
            <a:r>
              <a:rPr lang="de-DE" sz="800" baseline="30000" dirty="0">
                <a:ea typeface="Arial" charset="0"/>
                <a:cs typeface="Arial" charset="0"/>
              </a:rPr>
              <a:t>1</a:t>
            </a:r>
            <a:r>
              <a:rPr lang="de-DE" sz="800" dirty="0">
                <a:ea typeface="Arial" charset="0"/>
                <a:cs typeface="Arial" charset="0"/>
              </a:rPr>
              <a:t> Jacobsen, et al. (2015). </a:t>
            </a:r>
            <a:r>
              <a:rPr lang="de-DE" sz="800" dirty="0" err="1">
                <a:ea typeface="Arial" charset="0"/>
                <a:cs typeface="Arial" charset="0"/>
              </a:rPr>
              <a:t>Brentuximab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vedotin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demonstrates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objective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responses</a:t>
            </a:r>
            <a:r>
              <a:rPr lang="de-DE" sz="800" dirty="0">
                <a:ea typeface="Arial" charset="0"/>
                <a:cs typeface="Arial" charset="0"/>
              </a:rPr>
              <a:t> in a </a:t>
            </a:r>
            <a:r>
              <a:rPr lang="de-DE" sz="800" dirty="0" err="1">
                <a:ea typeface="Arial" charset="0"/>
                <a:cs typeface="Arial" charset="0"/>
              </a:rPr>
              <a:t>phase</a:t>
            </a:r>
            <a:r>
              <a:rPr lang="de-DE" sz="800" dirty="0">
                <a:ea typeface="Arial" charset="0"/>
                <a:cs typeface="Arial" charset="0"/>
              </a:rPr>
              <a:t> 2 </a:t>
            </a:r>
            <a:r>
              <a:rPr lang="de-DE" sz="800" dirty="0" err="1">
                <a:ea typeface="Arial" charset="0"/>
                <a:cs typeface="Arial" charset="0"/>
              </a:rPr>
              <a:t>study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of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relapsed</a:t>
            </a:r>
            <a:r>
              <a:rPr lang="de-DE" sz="800" dirty="0">
                <a:ea typeface="Arial" charset="0"/>
                <a:cs typeface="Arial" charset="0"/>
              </a:rPr>
              <a:t>/</a:t>
            </a:r>
            <a:r>
              <a:rPr lang="de-DE" sz="800" dirty="0" err="1">
                <a:ea typeface="Arial" charset="0"/>
                <a:cs typeface="Arial" charset="0"/>
              </a:rPr>
              <a:t>refractory</a:t>
            </a:r>
            <a:r>
              <a:rPr lang="de-DE" sz="800" dirty="0">
                <a:ea typeface="Arial" charset="0"/>
                <a:cs typeface="Arial" charset="0"/>
              </a:rPr>
              <a:t> DLBCL </a:t>
            </a:r>
            <a:r>
              <a:rPr lang="de-DE" sz="800" dirty="0" err="1">
                <a:ea typeface="Arial" charset="0"/>
                <a:cs typeface="Arial" charset="0"/>
              </a:rPr>
              <a:t>with</a:t>
            </a:r>
            <a:r>
              <a:rPr lang="de-DE" sz="800" dirty="0">
                <a:ea typeface="Arial" charset="0"/>
                <a:cs typeface="Arial" charset="0"/>
              </a:rPr>
              <a:t> variable CD30 </a:t>
            </a:r>
            <a:r>
              <a:rPr lang="de-DE" sz="800" dirty="0" err="1">
                <a:ea typeface="Arial" charset="0"/>
                <a:cs typeface="Arial" charset="0"/>
              </a:rPr>
              <a:t>expression</a:t>
            </a:r>
            <a:r>
              <a:rPr lang="de-DE" sz="800" dirty="0">
                <a:ea typeface="Arial" charset="0"/>
                <a:cs typeface="Arial" charset="0"/>
              </a:rPr>
              <a:t>. Blood 125, 1394-1402.</a:t>
            </a:r>
          </a:p>
          <a:p>
            <a:pPr marL="85725" indent="-79375"/>
            <a:r>
              <a:rPr lang="de-DE" sz="800" baseline="30000" dirty="0">
                <a:ea typeface="Arial" charset="0"/>
                <a:cs typeface="Arial" charset="0"/>
              </a:rPr>
              <a:t>2  </a:t>
            </a:r>
            <a:r>
              <a:rPr lang="de-DE" sz="800" dirty="0">
                <a:ea typeface="Arial" charset="0"/>
                <a:cs typeface="Arial" charset="0"/>
              </a:rPr>
              <a:t>Prince, H.M., et al. (2017). </a:t>
            </a:r>
            <a:r>
              <a:rPr lang="de-DE" sz="800" dirty="0" err="1">
                <a:ea typeface="Arial" charset="0"/>
                <a:cs typeface="Arial" charset="0"/>
              </a:rPr>
              <a:t>Brentuximab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vedotin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or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physician's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choice</a:t>
            </a:r>
            <a:r>
              <a:rPr lang="de-DE" sz="800" dirty="0">
                <a:ea typeface="Arial" charset="0"/>
                <a:cs typeface="Arial" charset="0"/>
              </a:rPr>
              <a:t> in CD30-positive </a:t>
            </a:r>
            <a:r>
              <a:rPr lang="de-DE" sz="800" dirty="0" err="1">
                <a:ea typeface="Arial" charset="0"/>
                <a:cs typeface="Arial" charset="0"/>
              </a:rPr>
              <a:t>cutaneous</a:t>
            </a:r>
            <a:r>
              <a:rPr lang="de-DE" sz="800" dirty="0">
                <a:ea typeface="Arial" charset="0"/>
                <a:cs typeface="Arial" charset="0"/>
              </a:rPr>
              <a:t> T-</a:t>
            </a:r>
            <a:r>
              <a:rPr lang="de-DE" sz="800" dirty="0" err="1">
                <a:ea typeface="Arial" charset="0"/>
                <a:cs typeface="Arial" charset="0"/>
              </a:rPr>
              <a:t>cell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lymphoma</a:t>
            </a:r>
            <a:r>
              <a:rPr lang="de-DE" sz="800" dirty="0">
                <a:ea typeface="Arial" charset="0"/>
                <a:cs typeface="Arial" charset="0"/>
              </a:rPr>
              <a:t> (ALCANZA): an international, open-label, </a:t>
            </a:r>
            <a:r>
              <a:rPr lang="de-DE" sz="800" dirty="0" err="1">
                <a:ea typeface="Arial" charset="0"/>
                <a:cs typeface="Arial" charset="0"/>
              </a:rPr>
              <a:t>randomised</a:t>
            </a:r>
            <a:r>
              <a:rPr lang="de-DE" sz="800" dirty="0">
                <a:ea typeface="Arial" charset="0"/>
                <a:cs typeface="Arial" charset="0"/>
              </a:rPr>
              <a:t>, </a:t>
            </a:r>
            <a:r>
              <a:rPr lang="de-DE" sz="800" dirty="0" err="1">
                <a:ea typeface="Arial" charset="0"/>
                <a:cs typeface="Arial" charset="0"/>
              </a:rPr>
              <a:t>phase</a:t>
            </a:r>
            <a:r>
              <a:rPr lang="de-DE" sz="800" dirty="0">
                <a:ea typeface="Arial" charset="0"/>
                <a:cs typeface="Arial" charset="0"/>
              </a:rPr>
              <a:t> 3, </a:t>
            </a:r>
            <a:r>
              <a:rPr lang="de-DE" sz="800" dirty="0" err="1">
                <a:ea typeface="Arial" charset="0"/>
                <a:cs typeface="Arial" charset="0"/>
              </a:rPr>
              <a:t>multicentre</a:t>
            </a:r>
            <a:r>
              <a:rPr lang="de-DE" sz="800" dirty="0">
                <a:ea typeface="Arial" charset="0"/>
                <a:cs typeface="Arial" charset="0"/>
              </a:rPr>
              <a:t> </a:t>
            </a:r>
            <a:r>
              <a:rPr lang="de-DE" sz="800" dirty="0" err="1">
                <a:ea typeface="Arial" charset="0"/>
                <a:cs typeface="Arial" charset="0"/>
              </a:rPr>
              <a:t>trial</a:t>
            </a:r>
            <a:r>
              <a:rPr lang="de-DE" sz="800" dirty="0">
                <a:ea typeface="Arial" charset="0"/>
                <a:cs typeface="Arial" charset="0"/>
              </a:rPr>
              <a:t>. Lancet 390, 555-566.</a:t>
            </a:r>
          </a:p>
          <a:p>
            <a:endParaRPr lang="de-DE" sz="800" dirty="0">
              <a:ea typeface="Arial" charset="0"/>
              <a:cs typeface="Arial" charset="0"/>
            </a:endParaRPr>
          </a:p>
          <a:p>
            <a:endParaRPr lang="en-US" sz="800" dirty="0">
              <a:ea typeface="Arial" charset="0"/>
              <a:cs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06C72E-E2C6-4E20-AC3A-D7E2FAFB5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4"/>
    </mc:Choice>
    <mc:Fallback xmlns="">
      <p:transition spd="slow" advTm="3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Acknowledgments</a:t>
            </a:r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413C3A-2671-4027-9EAA-852AB0E6F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-1" r="16446" b="30598"/>
          <a:stretch/>
        </p:blipFill>
        <p:spPr>
          <a:xfrm>
            <a:off x="381000" y="4440686"/>
            <a:ext cx="1018619" cy="14401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AD47B92-160C-4750-ABC4-673A269567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38" r="11086"/>
          <a:stretch/>
        </p:blipFill>
        <p:spPr>
          <a:xfrm>
            <a:off x="381001" y="2780928"/>
            <a:ext cx="1017830" cy="14401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2629070-9184-4368-BC1A-FA979408AA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38" r="12770"/>
          <a:stretch/>
        </p:blipFill>
        <p:spPr>
          <a:xfrm>
            <a:off x="395536" y="1268760"/>
            <a:ext cx="994527" cy="13681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3517D7D-E283-4062-8E24-35D0BAB2C6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955" r="54275" b="7640"/>
          <a:stretch/>
        </p:blipFill>
        <p:spPr>
          <a:xfrm>
            <a:off x="3351160" y="4440686"/>
            <a:ext cx="1093134" cy="14401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7A44AD6-B4FE-4CD7-9A97-491B27978B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15766"/>
          <a:stretch/>
        </p:blipFill>
        <p:spPr>
          <a:xfrm>
            <a:off x="3347864" y="2780928"/>
            <a:ext cx="1084205" cy="144016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DE1B4DC-9F2E-4108-BCD7-A534D8DCEB97}"/>
              </a:ext>
            </a:extLst>
          </p:cNvPr>
          <p:cNvSpPr txBox="1"/>
          <p:nvPr/>
        </p:nvSpPr>
        <p:spPr>
          <a:xfrm>
            <a:off x="1397383" y="1752781"/>
            <a:ext cx="2543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Prof. Jan P. Nicolay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A8D898B-1DA2-4E63-A9BE-D0B920C1FB59}"/>
              </a:ext>
            </a:extLst>
          </p:cNvPr>
          <p:cNvSpPr txBox="1"/>
          <p:nvPr/>
        </p:nvSpPr>
        <p:spPr>
          <a:xfrm>
            <a:off x="1331640" y="3331731"/>
            <a:ext cx="1570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Dr. Tobias Hein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4C1EC48-2A78-495E-BC76-E903E50EF690}"/>
              </a:ext>
            </a:extLst>
          </p:cNvPr>
          <p:cNvSpPr txBox="1"/>
          <p:nvPr/>
        </p:nvSpPr>
        <p:spPr>
          <a:xfrm>
            <a:off x="1331640" y="4976100"/>
            <a:ext cx="1848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Özge</a:t>
            </a:r>
            <a:r>
              <a:rPr lang="de-DE" sz="1600" dirty="0"/>
              <a:t> </a:t>
            </a:r>
            <a:r>
              <a:rPr lang="de-DE" sz="1600" dirty="0" err="1"/>
              <a:t>Çiçek</a:t>
            </a:r>
            <a:r>
              <a:rPr lang="de-DE" sz="1600" dirty="0"/>
              <a:t> </a:t>
            </a:r>
            <a:r>
              <a:rPr lang="de-DE" sz="1600" dirty="0" err="1"/>
              <a:t>Şener</a:t>
            </a:r>
            <a:endParaRPr lang="de-DE" sz="16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1D7EFC8-AACA-4191-8154-8AE60D054E0A}"/>
              </a:ext>
            </a:extLst>
          </p:cNvPr>
          <p:cNvSpPr txBox="1"/>
          <p:nvPr/>
        </p:nvSpPr>
        <p:spPr>
          <a:xfrm>
            <a:off x="4367262" y="3259723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Ursula </a:t>
            </a:r>
            <a:r>
              <a:rPr lang="de-DE" sz="1600" dirty="0" err="1"/>
              <a:t>Matiba</a:t>
            </a:r>
            <a:endParaRPr lang="de-DE" sz="16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41D5C34-D2F1-46F6-AE21-9DE8D7EEAB40}"/>
              </a:ext>
            </a:extLst>
          </p:cNvPr>
          <p:cNvSpPr txBox="1"/>
          <p:nvPr/>
        </p:nvSpPr>
        <p:spPr>
          <a:xfrm>
            <a:off x="4367262" y="4976100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Sandra </a:t>
            </a:r>
            <a:r>
              <a:rPr lang="de-DE" sz="1600" dirty="0" err="1"/>
              <a:t>Pfrang</a:t>
            </a:r>
            <a:endParaRPr lang="de-DE" sz="16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E80161E-4803-4CC5-A4D5-87154923547C}"/>
              </a:ext>
            </a:extLst>
          </p:cNvPr>
          <p:cNvSpPr txBox="1"/>
          <p:nvPr/>
        </p:nvSpPr>
        <p:spPr>
          <a:xfrm>
            <a:off x="6277714" y="1752781"/>
            <a:ext cx="2505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Prof. Jochen </a:t>
            </a:r>
            <a:r>
              <a:rPr lang="de-DE" sz="2000" b="1" dirty="0" err="1"/>
              <a:t>Utikal</a:t>
            </a:r>
            <a:endParaRPr lang="de-DE" sz="2000" b="1" dirty="0"/>
          </a:p>
          <a:p>
            <a:r>
              <a:rPr lang="de-DE" sz="2000" dirty="0"/>
              <a:t>&amp; </a:t>
            </a:r>
            <a:r>
              <a:rPr lang="de-DE" sz="2000" dirty="0" err="1"/>
              <a:t>his</a:t>
            </a:r>
            <a:r>
              <a:rPr lang="de-DE" sz="2000" dirty="0"/>
              <a:t> </a:t>
            </a:r>
            <a:r>
              <a:rPr lang="de-DE" sz="2000" dirty="0" err="1"/>
              <a:t>group</a:t>
            </a:r>
            <a:endParaRPr lang="de-DE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458925-36EC-4535-881C-D26A68D55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4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1"/>
    </mc:Choice>
    <mc:Fallback xmlns="">
      <p:transition spd="slow" advTm="15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DBEC56-EE85-4E2A-A34D-25EE3AF4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61392"/>
            <a:ext cx="8382000" cy="850900"/>
          </a:xfrm>
        </p:spPr>
        <p:txBody>
          <a:bodyPr/>
          <a:lstStyle/>
          <a:p>
            <a:r>
              <a:rPr lang="en-US" dirty="0"/>
              <a:t>CD30 Receptor and CD30 Ligand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C9C7C45-6AC8-4C55-81FB-5C29B69F9C70}"/>
              </a:ext>
            </a:extLst>
          </p:cNvPr>
          <p:cNvSpPr txBox="1">
            <a:spLocks/>
          </p:cNvSpPr>
          <p:nvPr/>
        </p:nvSpPr>
        <p:spPr>
          <a:xfrm>
            <a:off x="4535996" y="1243771"/>
            <a:ext cx="4335016" cy="2379569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Time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de-DE" dirty="0">
                <a:solidFill>
                  <a:schemeClr val="accent1"/>
                </a:solidFill>
              </a:rPr>
              <a:t>CD30 Receptor:</a:t>
            </a:r>
          </a:p>
          <a:p>
            <a:pPr eaLnBrk="1" hangingPunct="1">
              <a:lnSpc>
                <a:spcPct val="90000"/>
              </a:lnSpc>
            </a:pPr>
            <a:endParaRPr lang="en-US" altLang="de-DE" sz="500" b="1" dirty="0">
              <a:solidFill>
                <a:schemeClr val="accent1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de-DE" dirty="0">
                <a:solidFill>
                  <a:srgbClr val="000000"/>
                </a:solidFill>
              </a:rPr>
              <a:t>120 </a:t>
            </a:r>
            <a:r>
              <a:rPr lang="en-US" altLang="de-DE" dirty="0" err="1">
                <a:solidFill>
                  <a:srgbClr val="000000"/>
                </a:solidFill>
              </a:rPr>
              <a:t>kD</a:t>
            </a:r>
            <a:r>
              <a:rPr lang="en-US" altLang="de-DE" dirty="0">
                <a:solidFill>
                  <a:srgbClr val="000000"/>
                </a:solidFill>
              </a:rPr>
              <a:t>, type I transmembrane protein</a:t>
            </a:r>
          </a:p>
          <a:p>
            <a:pPr marL="342900" indent="-342900" eaLnBrk="1" hangingPunct="1">
              <a:lnSpc>
                <a:spcPct val="90000"/>
              </a:lnSpc>
              <a:buFont typeface="Arial" charset="0"/>
              <a:buChar char="•"/>
            </a:pPr>
            <a:endParaRPr lang="en-US" altLang="de-DE" sz="500" dirty="0">
              <a:solidFill>
                <a:srgbClr val="000000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dirty="0"/>
              <a:t>No death domain</a:t>
            </a:r>
          </a:p>
          <a:p>
            <a:pPr marL="285750" indent="-285750">
              <a:buFont typeface="Arial" charset="0"/>
              <a:buChar char="•"/>
            </a:pPr>
            <a:endParaRPr lang="en-US" sz="5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Can be shed in a soluble form</a:t>
            </a:r>
            <a:endParaRPr lang="de-DE" altLang="de-DE" sz="1900" dirty="0">
              <a:solidFill>
                <a:srgbClr val="000000"/>
              </a:solidFill>
            </a:endParaRPr>
          </a:p>
        </p:txBody>
      </p:sp>
      <p:grpSp>
        <p:nvGrpSpPr>
          <p:cNvPr id="5" name="Gruppierung 7">
            <a:extLst>
              <a:ext uri="{FF2B5EF4-FFF2-40B4-BE49-F238E27FC236}">
                <a16:creationId xmlns:a16="http://schemas.microsoft.com/office/drawing/2014/main" id="{F779C5FF-984C-4312-AB9C-503A469F4C0A}"/>
              </a:ext>
            </a:extLst>
          </p:cNvPr>
          <p:cNvGrpSpPr>
            <a:grpSpLocks noChangeAspect="1"/>
          </p:cNvGrpSpPr>
          <p:nvPr/>
        </p:nvGrpSpPr>
        <p:grpSpPr>
          <a:xfrm>
            <a:off x="356494" y="1052736"/>
            <a:ext cx="3855466" cy="2868976"/>
            <a:chOff x="457200" y="1849711"/>
            <a:chExt cx="4978896" cy="3704956"/>
          </a:xfrm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D5907FB7-AB41-46FD-B5FB-395C592F8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2010048"/>
              <a:ext cx="4868719" cy="3544619"/>
            </a:xfrm>
            <a:prstGeom prst="rect">
              <a:avLst/>
            </a:prstGeom>
          </p:spPr>
        </p:pic>
        <p:sp>
          <p:nvSpPr>
            <p:cNvPr id="7" name="Abgerundetes Rechteck 11">
              <a:extLst>
                <a:ext uri="{FF2B5EF4-FFF2-40B4-BE49-F238E27FC236}">
                  <a16:creationId xmlns:a16="http://schemas.microsoft.com/office/drawing/2014/main" id="{3C98477B-2744-4D62-9DFE-FEC8414D1CC9}"/>
                </a:ext>
              </a:extLst>
            </p:cNvPr>
            <p:cNvSpPr/>
            <p:nvPr/>
          </p:nvSpPr>
          <p:spPr bwMode="auto">
            <a:xfrm>
              <a:off x="4932040" y="1849711"/>
              <a:ext cx="504056" cy="418827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EAB29276-3CAD-4570-A995-B797A8F1781A}"/>
              </a:ext>
            </a:extLst>
          </p:cNvPr>
          <p:cNvSpPr/>
          <p:nvPr/>
        </p:nvSpPr>
        <p:spPr bwMode="auto">
          <a:xfrm>
            <a:off x="3667461" y="1628019"/>
            <a:ext cx="459181" cy="2055265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3BA175E-3D91-4920-8155-538B59CC1C0C}"/>
              </a:ext>
            </a:extLst>
          </p:cNvPr>
          <p:cNvSpPr txBox="1"/>
          <p:nvPr/>
        </p:nvSpPr>
        <p:spPr>
          <a:xfrm>
            <a:off x="1758483" y="6212445"/>
            <a:ext cx="4487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i="1" dirty="0"/>
              <a:t>Upper </a:t>
            </a:r>
            <a:r>
              <a:rPr lang="de-DE" sz="800" i="1" dirty="0" err="1"/>
              <a:t>figure</a:t>
            </a:r>
            <a:r>
              <a:rPr lang="de-DE" sz="800" i="1" dirty="0"/>
              <a:t>: </a:t>
            </a:r>
            <a:r>
              <a:rPr lang="de-DE" sz="800" dirty="0"/>
              <a:t>Younes, A. &amp; </a:t>
            </a:r>
            <a:r>
              <a:rPr lang="de-DE" sz="800" dirty="0" err="1"/>
              <a:t>Aggarwall</a:t>
            </a:r>
            <a:r>
              <a:rPr lang="de-DE" sz="800" dirty="0"/>
              <a:t>, B.B. Clinical </a:t>
            </a:r>
            <a:r>
              <a:rPr lang="de-DE" sz="800" dirty="0" err="1"/>
              <a:t>implications</a:t>
            </a:r>
            <a:r>
              <a:rPr lang="de-DE" sz="800" dirty="0"/>
              <a:t> </a:t>
            </a:r>
            <a:r>
              <a:rPr lang="de-DE" sz="800" dirty="0" err="1"/>
              <a:t>of</a:t>
            </a:r>
            <a:r>
              <a:rPr lang="de-DE" sz="800" dirty="0"/>
              <a:t> </a:t>
            </a:r>
            <a:r>
              <a:rPr lang="de-DE" sz="800" dirty="0" err="1"/>
              <a:t>the</a:t>
            </a:r>
            <a:r>
              <a:rPr lang="de-DE" sz="800" dirty="0"/>
              <a:t> </a:t>
            </a:r>
            <a:r>
              <a:rPr lang="de-DE" sz="800" dirty="0" err="1"/>
              <a:t>tumor</a:t>
            </a:r>
            <a:r>
              <a:rPr lang="de-DE" sz="800" dirty="0"/>
              <a:t> </a:t>
            </a:r>
            <a:r>
              <a:rPr lang="de-DE" sz="800" dirty="0" err="1"/>
              <a:t>necrosis</a:t>
            </a:r>
            <a:r>
              <a:rPr lang="de-DE" sz="800" dirty="0"/>
              <a:t> </a:t>
            </a:r>
            <a:r>
              <a:rPr lang="de-DE" sz="800" dirty="0" err="1"/>
              <a:t>factor</a:t>
            </a:r>
            <a:r>
              <a:rPr lang="de-DE" sz="800" dirty="0"/>
              <a:t> </a:t>
            </a:r>
            <a:r>
              <a:rPr lang="de-DE" sz="800" dirty="0" err="1"/>
              <a:t>family</a:t>
            </a:r>
            <a:r>
              <a:rPr lang="de-DE" sz="800" dirty="0"/>
              <a:t> in </a:t>
            </a:r>
            <a:r>
              <a:rPr lang="de-DE" sz="800" dirty="0" err="1"/>
              <a:t>benign</a:t>
            </a:r>
            <a:r>
              <a:rPr lang="de-DE" sz="800" dirty="0"/>
              <a:t> </a:t>
            </a:r>
            <a:r>
              <a:rPr lang="de-DE" sz="800" dirty="0" err="1"/>
              <a:t>and</a:t>
            </a:r>
            <a:r>
              <a:rPr lang="de-DE" sz="800" dirty="0"/>
              <a:t> </a:t>
            </a:r>
            <a:r>
              <a:rPr lang="de-DE" sz="800" dirty="0" err="1"/>
              <a:t>malignant</a:t>
            </a:r>
            <a:r>
              <a:rPr lang="de-DE" sz="800" dirty="0"/>
              <a:t> </a:t>
            </a:r>
            <a:r>
              <a:rPr lang="de-DE" sz="800" dirty="0" err="1"/>
              <a:t>hematologic</a:t>
            </a:r>
            <a:r>
              <a:rPr lang="de-DE" sz="800" dirty="0"/>
              <a:t> </a:t>
            </a:r>
            <a:r>
              <a:rPr lang="de-DE" sz="800" dirty="0" err="1"/>
              <a:t>disorders</a:t>
            </a:r>
            <a:r>
              <a:rPr lang="de-DE" sz="800" dirty="0"/>
              <a:t>. </a:t>
            </a:r>
            <a:r>
              <a:rPr lang="de-DE" sz="800" i="1" dirty="0"/>
              <a:t>Cancer</a:t>
            </a:r>
            <a:r>
              <a:rPr lang="de-DE" sz="800" dirty="0"/>
              <a:t> </a:t>
            </a:r>
            <a:r>
              <a:rPr lang="de-DE" sz="800" b="1" dirty="0"/>
              <a:t>98</a:t>
            </a:r>
            <a:r>
              <a:rPr lang="de-DE" sz="800" dirty="0"/>
              <a:t>, 458-467 (2003).</a:t>
            </a:r>
          </a:p>
          <a:p>
            <a:r>
              <a:rPr lang="de-DE" sz="800" dirty="0"/>
              <a:t>Lower </a:t>
            </a:r>
            <a:r>
              <a:rPr lang="de-DE" sz="800" dirty="0" err="1"/>
              <a:t>figure</a:t>
            </a:r>
            <a:r>
              <a:rPr lang="de-DE" sz="800" dirty="0"/>
              <a:t>: Croft, M. Co-</a:t>
            </a:r>
            <a:r>
              <a:rPr lang="de-DE" sz="800" dirty="0" err="1"/>
              <a:t>stimulatory</a:t>
            </a:r>
            <a:r>
              <a:rPr lang="de-DE" sz="800" dirty="0"/>
              <a:t> </a:t>
            </a:r>
            <a:r>
              <a:rPr lang="de-DE" sz="800" dirty="0" err="1"/>
              <a:t>members</a:t>
            </a:r>
            <a:r>
              <a:rPr lang="de-DE" sz="800" dirty="0"/>
              <a:t> </a:t>
            </a:r>
            <a:r>
              <a:rPr lang="de-DE" sz="800" dirty="0" err="1"/>
              <a:t>of</a:t>
            </a:r>
            <a:r>
              <a:rPr lang="de-DE" sz="800" dirty="0"/>
              <a:t> </a:t>
            </a:r>
            <a:r>
              <a:rPr lang="de-DE" sz="800" dirty="0" err="1"/>
              <a:t>the</a:t>
            </a:r>
            <a:r>
              <a:rPr lang="de-DE" sz="800" dirty="0"/>
              <a:t> TNFR </a:t>
            </a:r>
            <a:r>
              <a:rPr lang="de-DE" sz="800" dirty="0" err="1"/>
              <a:t>family</a:t>
            </a:r>
            <a:r>
              <a:rPr lang="de-DE" sz="800" dirty="0"/>
              <a:t>: </a:t>
            </a:r>
            <a:r>
              <a:rPr lang="de-DE" sz="800" dirty="0" err="1"/>
              <a:t>keys</a:t>
            </a:r>
            <a:r>
              <a:rPr lang="de-DE" sz="800" dirty="0"/>
              <a:t> </a:t>
            </a:r>
            <a:r>
              <a:rPr lang="de-DE" sz="800" dirty="0" err="1"/>
              <a:t>to</a:t>
            </a:r>
            <a:r>
              <a:rPr lang="de-DE" sz="800" dirty="0"/>
              <a:t> </a:t>
            </a:r>
            <a:r>
              <a:rPr lang="de-DE" sz="800" dirty="0" err="1"/>
              <a:t>effective</a:t>
            </a:r>
            <a:r>
              <a:rPr lang="de-DE" sz="800" dirty="0"/>
              <a:t> T-</a:t>
            </a:r>
            <a:r>
              <a:rPr lang="de-DE" sz="800" dirty="0" err="1"/>
              <a:t>cell</a:t>
            </a:r>
            <a:r>
              <a:rPr lang="de-DE" sz="800" dirty="0"/>
              <a:t> </a:t>
            </a:r>
            <a:r>
              <a:rPr lang="de-DE" sz="800" dirty="0" err="1"/>
              <a:t>immunity</a:t>
            </a:r>
            <a:r>
              <a:rPr lang="de-DE" sz="800" dirty="0"/>
              <a:t>? </a:t>
            </a:r>
            <a:r>
              <a:rPr lang="de-DE" sz="800" i="1" dirty="0"/>
              <a:t>Nat Rev </a:t>
            </a:r>
            <a:r>
              <a:rPr lang="de-DE" sz="800" i="1" dirty="0" err="1"/>
              <a:t>Immunol</a:t>
            </a:r>
            <a:r>
              <a:rPr lang="de-DE" sz="800" dirty="0"/>
              <a:t> </a:t>
            </a:r>
            <a:r>
              <a:rPr lang="de-DE" sz="800" b="1" dirty="0"/>
              <a:t>3</a:t>
            </a:r>
            <a:r>
              <a:rPr lang="de-DE" sz="800" dirty="0"/>
              <a:t>, 609-620 (2003).</a:t>
            </a:r>
          </a:p>
          <a:p>
            <a:endParaRPr lang="de-DE" sz="800" dirty="0"/>
          </a:p>
          <a:p>
            <a:endParaRPr lang="de-DE" sz="800" i="1" dirty="0"/>
          </a:p>
        </p:txBody>
      </p:sp>
      <p:grpSp>
        <p:nvGrpSpPr>
          <p:cNvPr id="10" name="Gruppierung 13">
            <a:extLst>
              <a:ext uri="{FF2B5EF4-FFF2-40B4-BE49-F238E27FC236}">
                <a16:creationId xmlns:a16="http://schemas.microsoft.com/office/drawing/2014/main" id="{C66357D9-7783-4C30-A66C-4E8F7D0C97D5}"/>
              </a:ext>
            </a:extLst>
          </p:cNvPr>
          <p:cNvGrpSpPr>
            <a:grpSpLocks noChangeAspect="1"/>
          </p:cNvGrpSpPr>
          <p:nvPr/>
        </p:nvGrpSpPr>
        <p:grpSpPr>
          <a:xfrm>
            <a:off x="6533558" y="3412739"/>
            <a:ext cx="653154" cy="2747829"/>
            <a:chOff x="7080528" y="1128937"/>
            <a:chExt cx="1070101" cy="4501928"/>
          </a:xfrm>
        </p:grpSpPr>
        <p:grpSp>
          <p:nvGrpSpPr>
            <p:cNvPr id="11" name="Gruppierung 11">
              <a:extLst>
                <a:ext uri="{FF2B5EF4-FFF2-40B4-BE49-F238E27FC236}">
                  <a16:creationId xmlns:a16="http://schemas.microsoft.com/office/drawing/2014/main" id="{3E86CDCD-54E0-4178-B047-8CF5EC013D7C}"/>
                </a:ext>
              </a:extLst>
            </p:cNvPr>
            <p:cNvGrpSpPr/>
            <p:nvPr/>
          </p:nvGrpSpPr>
          <p:grpSpPr>
            <a:xfrm>
              <a:off x="7092280" y="1128937"/>
              <a:ext cx="1058349" cy="4501928"/>
              <a:chOff x="7092280" y="1128937"/>
              <a:chExt cx="1058349" cy="4501928"/>
            </a:xfrm>
          </p:grpSpPr>
          <p:pic>
            <p:nvPicPr>
              <p:cNvPr id="15" name="Bild 3">
                <a:extLst>
                  <a:ext uri="{FF2B5EF4-FFF2-40B4-BE49-F238E27FC236}">
                    <a16:creationId xmlns:a16="http://schemas.microsoft.com/office/drawing/2014/main" id="{D20AD1DA-CBBF-4A24-837F-4820029AA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92280" y="1128937"/>
                <a:ext cx="1058349" cy="4501928"/>
              </a:xfrm>
              <a:prstGeom prst="rect">
                <a:avLst/>
              </a:prstGeom>
            </p:spPr>
          </p:pic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D6805C9A-1A34-4D3E-A662-CF78F155AE65}"/>
                  </a:ext>
                </a:extLst>
              </p:cNvPr>
              <p:cNvSpPr/>
              <p:nvPr/>
            </p:nvSpPr>
            <p:spPr bwMode="auto">
              <a:xfrm>
                <a:off x="7092280" y="2420888"/>
                <a:ext cx="288032" cy="14401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1D1BF2F3-D049-45D0-A4A2-51932C98FABF}"/>
                  </a:ext>
                </a:extLst>
              </p:cNvPr>
              <p:cNvSpPr/>
              <p:nvPr/>
            </p:nvSpPr>
            <p:spPr bwMode="auto">
              <a:xfrm rot="5400000">
                <a:off x="7056276" y="2537284"/>
                <a:ext cx="288032" cy="216024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C6541DE4-2EFF-4895-8363-70EB364CC5AE}"/>
                  </a:ext>
                </a:extLst>
              </p:cNvPr>
              <p:cNvSpPr/>
              <p:nvPr/>
            </p:nvSpPr>
            <p:spPr bwMode="auto">
              <a:xfrm rot="5400000">
                <a:off x="7078760" y="2537061"/>
                <a:ext cx="288032" cy="216024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98E8454-0E8D-4D5C-939E-E725BEFC2F39}"/>
                </a:ext>
              </a:extLst>
            </p:cNvPr>
            <p:cNvSpPr/>
            <p:nvPr/>
          </p:nvSpPr>
          <p:spPr bwMode="auto">
            <a:xfrm>
              <a:off x="7092280" y="4437112"/>
              <a:ext cx="360040" cy="1210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9E74BCA-E38E-4CE6-9D83-B5073E3F028A}"/>
                </a:ext>
              </a:extLst>
            </p:cNvPr>
            <p:cNvSpPr/>
            <p:nvPr/>
          </p:nvSpPr>
          <p:spPr bwMode="auto">
            <a:xfrm rot="3530674">
              <a:off x="7150045" y="4298887"/>
              <a:ext cx="288032" cy="195733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381A818-4D63-492D-8167-4846AAF7CF46}"/>
                </a:ext>
              </a:extLst>
            </p:cNvPr>
            <p:cNvSpPr/>
            <p:nvPr/>
          </p:nvSpPr>
          <p:spPr bwMode="auto">
            <a:xfrm rot="21087057" flipV="1">
              <a:off x="7080528" y="4286920"/>
              <a:ext cx="150964" cy="193669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pic>
        <p:nvPicPr>
          <p:cNvPr id="19" name="Bild 17">
            <a:extLst>
              <a:ext uri="{FF2B5EF4-FFF2-40B4-BE49-F238E27FC236}">
                <a16:creationId xmlns:a16="http://schemas.microsoft.com/office/drawing/2014/main" id="{BE6B65D8-4D5C-45E7-BDFA-1C57A59CC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732" y="5524192"/>
            <a:ext cx="1396268" cy="518771"/>
          </a:xfrm>
          <a:prstGeom prst="rect">
            <a:avLst/>
          </a:prstGeom>
        </p:spPr>
      </p:pic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D4353AEF-9646-4844-B50D-4994E19C1A7A}"/>
              </a:ext>
            </a:extLst>
          </p:cNvPr>
          <p:cNvSpPr txBox="1">
            <a:spLocks/>
          </p:cNvSpPr>
          <p:nvPr/>
        </p:nvSpPr>
        <p:spPr>
          <a:xfrm>
            <a:off x="351644" y="4172671"/>
            <a:ext cx="5908982" cy="2379569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Time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de-DE" dirty="0">
                <a:solidFill>
                  <a:schemeClr val="accent1"/>
                </a:solidFill>
              </a:rPr>
              <a:t>CD30 Ligand:</a:t>
            </a:r>
          </a:p>
          <a:p>
            <a:pPr eaLnBrk="1" hangingPunct="1">
              <a:lnSpc>
                <a:spcPct val="90000"/>
              </a:lnSpc>
            </a:pPr>
            <a:endParaRPr lang="en-US" altLang="de-DE" sz="500" b="1" dirty="0">
              <a:solidFill>
                <a:schemeClr val="accent1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de-DE" dirty="0">
                <a:solidFill>
                  <a:srgbClr val="000000"/>
                </a:solidFill>
              </a:rPr>
              <a:t>Type II transmembrane protein (TNFSF)</a:t>
            </a:r>
          </a:p>
          <a:p>
            <a:pPr marL="342900" indent="-342900" eaLnBrk="1" hangingPunct="1">
              <a:lnSpc>
                <a:spcPct val="90000"/>
              </a:lnSpc>
              <a:buFont typeface="Arial" charset="0"/>
              <a:buChar char="•"/>
            </a:pPr>
            <a:endParaRPr lang="en-US" altLang="de-DE" sz="500" dirty="0">
              <a:solidFill>
                <a:srgbClr val="000000"/>
              </a:solidFill>
            </a:endParaRP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Expressed on various cell types</a:t>
            </a:r>
          </a:p>
          <a:p>
            <a:pPr marL="285750" indent="-285750">
              <a:buFont typeface="Arial" charset="0"/>
              <a:buChar char="•"/>
            </a:pPr>
            <a:endParaRPr lang="en-US" sz="500" dirty="0"/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Soluble form of CD30L in human sera</a:t>
            </a:r>
          </a:p>
          <a:p>
            <a:pPr marL="342900" indent="-342900" eaLnBrk="1" hangingPunct="1">
              <a:lnSpc>
                <a:spcPct val="90000"/>
              </a:lnSpc>
              <a:buFont typeface="Arial" charset="0"/>
              <a:buChar char="•"/>
            </a:pPr>
            <a:endParaRPr lang="de-DE" altLang="de-DE" sz="1900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8BF31E-E3EF-436C-BEE9-BC877221F2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6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76"/>
    </mc:Choice>
    <mc:Fallback xmlns="">
      <p:transition spd="slow" advTm="63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FD2F1-D594-4C5C-84A5-0422C1B0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CD30 in Health and Disease</a:t>
            </a:r>
            <a:endParaRPr lang="de-DE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B758361-34BD-4706-B8F3-57E57C321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0768"/>
            <a:ext cx="8208714" cy="5256584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US" dirty="0"/>
              <a:t>In healthy individuals, CD30 expression is restricted to a small number of activated B and T lymphocytes</a:t>
            </a:r>
          </a:p>
          <a:p>
            <a:pPr marL="0" indent="0">
              <a:buClrTx/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Expression in hematologic malignancies: </a:t>
            </a:r>
          </a:p>
          <a:p>
            <a:endParaRPr lang="en-US" sz="500" b="1" dirty="0">
              <a:solidFill>
                <a:srgbClr val="002060"/>
              </a:solidFill>
            </a:endParaRPr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r>
              <a:rPr lang="en-US" sz="2200" dirty="0"/>
              <a:t>Hodgkin´s disease </a:t>
            </a:r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endParaRPr lang="en-US" sz="800" dirty="0"/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r>
              <a:rPr lang="en-US" sz="2200" dirty="0"/>
              <a:t>Anaplastic large-cell lymphoma</a:t>
            </a:r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endParaRPr lang="en-US" sz="800" dirty="0"/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r>
              <a:rPr lang="en-US" sz="2200" dirty="0" err="1"/>
              <a:t>Immunoblastic</a:t>
            </a:r>
            <a:r>
              <a:rPr lang="en-US" sz="2200" dirty="0"/>
              <a:t> lymphoma</a:t>
            </a:r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endParaRPr lang="en-US" sz="800" dirty="0"/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r>
              <a:rPr lang="en-US" sz="2200" dirty="0"/>
              <a:t>Multiple myeloma</a:t>
            </a:r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endParaRPr lang="en-US" sz="800" dirty="0"/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r>
              <a:rPr lang="en-US" sz="2200" dirty="0"/>
              <a:t>Adult T-cell lymphoma leukemia</a:t>
            </a:r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endParaRPr lang="en-US" sz="800" dirty="0"/>
          </a:p>
          <a:p>
            <a:pPr marL="698500" indent="-342900">
              <a:buClr>
                <a:schemeClr val="tx1"/>
              </a:buClr>
              <a:buFont typeface="Symbol" charset="2"/>
              <a:buChar char="-"/>
            </a:pPr>
            <a:r>
              <a:rPr lang="en-US" sz="2200" dirty="0"/>
              <a:t>Mycosis </a:t>
            </a:r>
            <a:r>
              <a:rPr lang="en-US" sz="2200" dirty="0" err="1"/>
              <a:t>fungoides</a:t>
            </a:r>
            <a:r>
              <a:rPr lang="en-US" sz="2200" dirty="0"/>
              <a:t> (MF)/ </a:t>
            </a:r>
            <a:r>
              <a:rPr lang="en-US" sz="2200" dirty="0" err="1"/>
              <a:t>Sézary</a:t>
            </a:r>
            <a:r>
              <a:rPr lang="en-US" sz="2200" dirty="0"/>
              <a:t> Syndrome </a:t>
            </a:r>
          </a:p>
          <a:p>
            <a:pPr marL="819150" lvl="1" indent="-342900">
              <a:buClrTx/>
              <a:buFont typeface="Arial" panose="020B0604020202020204" pitchFamily="34" charset="0"/>
              <a:buChar char="•"/>
            </a:pPr>
            <a:endParaRPr lang="de-DE" sz="9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6FCAF18-E596-40B9-8100-14573D48B8A1}"/>
              </a:ext>
            </a:extLst>
          </p:cNvPr>
          <p:cNvSpPr/>
          <p:nvPr/>
        </p:nvSpPr>
        <p:spPr bwMode="auto">
          <a:xfrm>
            <a:off x="1008216" y="5589240"/>
            <a:ext cx="5508000" cy="504056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B801D7-D9AF-456A-97BD-2620DD0FCB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63"/>
    </mc:Choice>
    <mc:Fallback xmlns="">
      <p:transition spd="slow" advTm="39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DAE0D-6FB0-46F7-987E-F7DA5E081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CD30 expression </a:t>
            </a:r>
            <a:r>
              <a:rPr lang="en-US" i="1" dirty="0"/>
              <a:t>in vitro </a:t>
            </a:r>
            <a:r>
              <a:rPr lang="en-US" dirty="0"/>
              <a:t>and </a:t>
            </a:r>
            <a:r>
              <a:rPr lang="en-US" i="1" dirty="0"/>
              <a:t>ex vivo</a:t>
            </a:r>
            <a:endParaRPr lang="de-DE" i="1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2AEA9E0-708F-461A-A7C2-05220FB82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166"/>
          <a:stretch/>
        </p:blipFill>
        <p:spPr>
          <a:xfrm>
            <a:off x="3563888" y="1563765"/>
            <a:ext cx="2512050" cy="284400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6F1D8EF-A842-47E3-90BC-BEFAEF8CE9BF}"/>
              </a:ext>
            </a:extLst>
          </p:cNvPr>
          <p:cNvSpPr txBox="1"/>
          <p:nvPr/>
        </p:nvSpPr>
        <p:spPr>
          <a:xfrm>
            <a:off x="3947269" y="1367804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srgbClr val="000000"/>
                </a:solidFill>
                <a:latin typeface="Arial"/>
                <a:ea typeface="+mn-ea"/>
              </a:rPr>
              <a:t>Patient T-cells: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831" y="1847481"/>
            <a:ext cx="1101731" cy="756000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66F1D8EF-A842-47E3-90BC-BEFAEF8CE9BF}"/>
              </a:ext>
            </a:extLst>
          </p:cNvPr>
          <p:cNvSpPr txBox="1"/>
          <p:nvPr/>
        </p:nvSpPr>
        <p:spPr>
          <a:xfrm>
            <a:off x="6523686" y="1365881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srgbClr val="000000"/>
                </a:solidFill>
                <a:latin typeface="Arial"/>
                <a:ea typeface="+mn-ea"/>
              </a:rPr>
              <a:t>J16:</a:t>
            </a:r>
          </a:p>
        </p:txBody>
      </p:sp>
      <p:pic>
        <p:nvPicPr>
          <p:cNvPr id="57" name="Grafik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832" y="1839719"/>
            <a:ext cx="1019520" cy="864000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932" y="4713631"/>
            <a:ext cx="2450674" cy="1226747"/>
          </a:xfrm>
          <a:prstGeom prst="rect">
            <a:avLst/>
          </a:prstGeom>
        </p:spPr>
      </p:pic>
      <p:pic>
        <p:nvPicPr>
          <p:cNvPr id="60" name="Grafik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821" y="4530899"/>
            <a:ext cx="2439350" cy="1706413"/>
          </a:xfrm>
          <a:prstGeom prst="rect">
            <a:avLst/>
          </a:prstGeom>
        </p:spPr>
      </p:pic>
      <p:sp>
        <p:nvSpPr>
          <p:cNvPr id="61" name="Titel 1">
            <a:extLst>
              <a:ext uri="{FF2B5EF4-FFF2-40B4-BE49-F238E27FC236}">
                <a16:creationId xmlns:a16="http://schemas.microsoft.com/office/drawing/2014/main" id="{308DAE0D-6FB0-46F7-987E-F7DA5E081073}"/>
              </a:ext>
            </a:extLst>
          </p:cNvPr>
          <p:cNvSpPr txBox="1">
            <a:spLocks/>
          </p:cNvSpPr>
          <p:nvPr/>
        </p:nvSpPr>
        <p:spPr bwMode="auto">
          <a:xfrm>
            <a:off x="395536" y="4783962"/>
            <a:ext cx="2030760" cy="58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800" kern="0" dirty="0"/>
              <a:t>Dynamic of </a:t>
            </a:r>
          </a:p>
          <a:p>
            <a:r>
              <a:rPr lang="en-US" sz="1800" kern="0" dirty="0"/>
              <a:t>CD30 expression:</a:t>
            </a:r>
            <a:endParaRPr lang="de-DE" sz="1800" kern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384CFA5-EA81-4385-BE36-7698E7099ECA}"/>
              </a:ext>
            </a:extLst>
          </p:cNvPr>
          <p:cNvGrpSpPr/>
          <p:nvPr/>
        </p:nvGrpSpPr>
        <p:grpSpPr>
          <a:xfrm>
            <a:off x="784364" y="1051015"/>
            <a:ext cx="2450674" cy="3348000"/>
            <a:chOff x="784364" y="1051015"/>
            <a:chExt cx="2450674" cy="3348000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364" y="1051015"/>
              <a:ext cx="2450674" cy="3348000"/>
            </a:xfrm>
            <a:prstGeom prst="rect">
              <a:avLst/>
            </a:pr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FD48D8A8-3960-4AF1-8855-1BEA5708C688}"/>
                </a:ext>
              </a:extLst>
            </p:cNvPr>
            <p:cNvSpPr/>
            <p:nvPr/>
          </p:nvSpPr>
          <p:spPr bwMode="auto">
            <a:xfrm>
              <a:off x="1619688" y="1215093"/>
              <a:ext cx="144000" cy="63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B09BAF69-E7C8-4F2C-9A14-9A7C060EC2DD}"/>
                </a:ext>
              </a:extLst>
            </p:cNvPr>
            <p:cNvSpPr/>
            <p:nvPr/>
          </p:nvSpPr>
          <p:spPr bwMode="auto">
            <a:xfrm>
              <a:off x="1547688" y="1358599"/>
              <a:ext cx="144000" cy="2051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F33E879-081C-4A24-A43A-DA2B6BCC36B0}"/>
                </a:ext>
              </a:extLst>
            </p:cNvPr>
            <p:cNvSpPr/>
            <p:nvPr/>
          </p:nvSpPr>
          <p:spPr bwMode="auto">
            <a:xfrm>
              <a:off x="1727692" y="1860856"/>
              <a:ext cx="71992" cy="1440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66CAA1-A418-40ED-9FEC-854F7B91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40B0FD7-AEE2-4EF3-B385-45A9458A52AE}"/>
              </a:ext>
            </a:extLst>
          </p:cNvPr>
          <p:cNvSpPr txBox="1"/>
          <p:nvPr/>
        </p:nvSpPr>
        <p:spPr>
          <a:xfrm>
            <a:off x="8154066" y="5589240"/>
            <a:ext cx="8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 &lt; 0.05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6068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73"/>
    </mc:Choice>
    <mc:Fallback xmlns="">
      <p:transition spd="slow" advTm="12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1EE32-6656-49E0-99A2-04E49CEA7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Soluble CD30L induced cell </a:t>
            </a:r>
            <a:r>
              <a:rPr lang="en-US" dirty="0"/>
              <a:t>death – </a:t>
            </a:r>
            <a:r>
              <a:rPr lang="en-US" i="1"/>
              <a:t>in vitro</a:t>
            </a:r>
            <a:br>
              <a:rPr lang="en-US" sz="2800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052ECA-E925-4AF7-88A3-B2338F512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86" r="51293" b="624"/>
          <a:stretch/>
        </p:blipFill>
        <p:spPr>
          <a:xfrm>
            <a:off x="899592" y="1505764"/>
            <a:ext cx="3148075" cy="20882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DF0BA3E-6CAB-4632-88E3-63DE3AFDF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771" t="36380"/>
          <a:stretch/>
        </p:blipFill>
        <p:spPr>
          <a:xfrm>
            <a:off x="5098300" y="1676300"/>
            <a:ext cx="3434140" cy="19218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6A1FC16-FE64-4EA5-B21B-CDD994AA82AF}"/>
              </a:ext>
            </a:extLst>
          </p:cNvPr>
          <p:cNvSpPr txBox="1"/>
          <p:nvPr/>
        </p:nvSpPr>
        <p:spPr>
          <a:xfrm>
            <a:off x="323528" y="126876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HH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81C39C2-1A53-4EF2-B2DD-F914345492CF}"/>
              </a:ext>
            </a:extLst>
          </p:cNvPr>
          <p:cNvSpPr txBox="1"/>
          <p:nvPr/>
        </p:nvSpPr>
        <p:spPr>
          <a:xfrm>
            <a:off x="4837289" y="126876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J16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4342E68-88FA-41F9-8898-B256596340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36"/>
          <a:stretch/>
        </p:blipFill>
        <p:spPr>
          <a:xfrm>
            <a:off x="1115616" y="3815717"/>
            <a:ext cx="3854880" cy="213356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B368F9-E13A-45EE-B20B-C1F836BA37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57" r="89870"/>
          <a:stretch/>
        </p:blipFill>
        <p:spPr>
          <a:xfrm>
            <a:off x="841619" y="3786163"/>
            <a:ext cx="348769" cy="209110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B36E2D1-1E06-4C52-A811-AE8622458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5EF28EA-BBE6-4477-8BC4-652EBD5C0A35}"/>
              </a:ext>
            </a:extLst>
          </p:cNvPr>
          <p:cNvSpPr txBox="1"/>
          <p:nvPr/>
        </p:nvSpPr>
        <p:spPr>
          <a:xfrm>
            <a:off x="3851920" y="3051411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**p &lt; 0.01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8145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93"/>
    </mc:Choice>
    <mc:Fallback>
      <p:transition spd="slow" advTm="49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1EE32-6656-49E0-99A2-04E49CEA7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</a:tabLst>
            </a:pPr>
            <a:r>
              <a:rPr lang="en-US" sz="2800" dirty="0"/>
              <a:t>Soluble CD30L induced cell death – </a:t>
            </a:r>
            <a:r>
              <a:rPr lang="en-US" sz="2800" i="1" dirty="0"/>
              <a:t>in vivo </a:t>
            </a:r>
            <a:br>
              <a:rPr lang="en-US" sz="2800" dirty="0"/>
            </a:b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4A26F0E-9EF0-43C7-B1A5-4631CBBD0250}"/>
              </a:ext>
            </a:extLst>
          </p:cNvPr>
          <p:cNvSpPr txBox="1"/>
          <p:nvPr/>
        </p:nvSpPr>
        <p:spPr>
          <a:xfrm>
            <a:off x="282596" y="1077267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>
                <a:solidFill>
                  <a:schemeClr val="accent2"/>
                </a:solidFill>
              </a:rPr>
              <a:t>Preliminary</a:t>
            </a:r>
            <a:r>
              <a:rPr lang="de-DE" b="1" i="1" dirty="0">
                <a:solidFill>
                  <a:schemeClr val="accent2"/>
                </a:solidFill>
              </a:rPr>
              <a:t>!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D7C08C9-55BF-45FC-AF70-C47EF0815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060848"/>
            <a:ext cx="4320000" cy="296366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621B011-B587-4917-8F61-F5335C6B9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488" y="1987286"/>
            <a:ext cx="4320000" cy="305234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40F7E0-BC09-4DD2-A540-57D78B1C8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7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60"/>
    </mc:Choice>
    <mc:Fallback>
      <p:transition spd="slow" advTm="5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DD0BB-DFE9-43E6-A645-C6A4DC23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sCD30L </a:t>
            </a:r>
            <a:r>
              <a:rPr lang="de-DE" dirty="0" err="1"/>
              <a:t>induces</a:t>
            </a:r>
            <a:r>
              <a:rPr lang="de-DE" dirty="0"/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NF-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κB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and MEK 1/2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2ACA7E-382F-4A0A-8DEC-AD5B098D7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260" y="1340768"/>
            <a:ext cx="6049480" cy="235209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6595" b="19254"/>
          <a:stretch/>
        </p:blipFill>
        <p:spPr>
          <a:xfrm>
            <a:off x="784312" y="3933056"/>
            <a:ext cx="7575376" cy="21208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955E2E-6706-41C0-A4A3-367EACADD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2855CEB-C1ED-4C36-8D23-EA8C5ADB3216}"/>
              </a:ext>
            </a:extLst>
          </p:cNvPr>
          <p:cNvSpPr txBox="1"/>
          <p:nvPr/>
        </p:nvSpPr>
        <p:spPr>
          <a:xfrm>
            <a:off x="1907704" y="6352133"/>
            <a:ext cx="2476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***p &lt; 0.001, **p &lt; 0.01, *p &lt; 0.05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3293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93"/>
    </mc:Choice>
    <mc:Fallback>
      <p:transition spd="slow" advTm="4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B21184D-413F-4833-8182-F0BE4D68B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9" t="11813" r="23616" b="74013"/>
          <a:stretch/>
        </p:blipFill>
        <p:spPr>
          <a:xfrm>
            <a:off x="424272" y="2045532"/>
            <a:ext cx="8295456" cy="203154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40230CF-FA33-4177-B445-42432681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382000" cy="850900"/>
          </a:xfrm>
        </p:spPr>
        <p:txBody>
          <a:bodyPr/>
          <a:lstStyle/>
          <a:p>
            <a:pPr marL="0" marR="0" lvl="0" indent="0" defTabSz="4176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The influence of DMF on CD30 expression in CTCL</a:t>
            </a:r>
            <a:b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lang="de-D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93F806-40ED-4FE6-995D-F64DFAFDD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0"/>
    </mc:Choice>
    <mc:Fallback xmlns="">
      <p:transition spd="slow" advTm="3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8BCCB-5381-4B4E-88DC-330759BA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176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The influence of DMF on CD30 expression in CTCL</a:t>
            </a:r>
            <a:b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AB806D9-7F14-4C52-A1CA-3D28EEF68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32" y="1660436"/>
            <a:ext cx="7596336" cy="400081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4ACC31-A1B5-4445-901A-6951CB9DEECC}"/>
              </a:ext>
            </a:extLst>
          </p:cNvPr>
          <p:cNvSpPr txBox="1"/>
          <p:nvPr/>
        </p:nvSpPr>
        <p:spPr>
          <a:xfrm>
            <a:off x="323528" y="118746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HH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56200E-A328-4CE1-B25F-27367A5D1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33439D-229A-44CE-B162-5984F00CD48D}"/>
              </a:ext>
            </a:extLst>
          </p:cNvPr>
          <p:cNvSpPr txBox="1"/>
          <p:nvPr/>
        </p:nvSpPr>
        <p:spPr>
          <a:xfrm>
            <a:off x="1907704" y="6352133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**p &lt; 0.01, *p &lt; 0.05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2609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47"/>
    </mc:Choice>
    <mc:Fallback xmlns="">
      <p:transition spd="slow" advTm="63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heme/theme1.xml><?xml version="1.0" encoding="utf-8"?>
<a:theme xmlns:a="http://schemas.openxmlformats.org/drawingml/2006/main" name="Leere Präsentation">
  <a:themeElements>
    <a:clrScheme name="Leere Präsentation 1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F3286"/>
      </a:accent1>
      <a:accent2>
        <a:srgbClr val="B9181E"/>
      </a:accent2>
      <a:accent3>
        <a:srgbClr val="FFFFFF"/>
      </a:accent3>
      <a:accent4>
        <a:srgbClr val="000000"/>
      </a:accent4>
      <a:accent5>
        <a:srgbClr val="AAADC3"/>
      </a:accent5>
      <a:accent6>
        <a:srgbClr val="A7151A"/>
      </a:accent6>
      <a:hlink>
        <a:srgbClr val="808080"/>
      </a:hlink>
      <a:folHlink>
        <a:srgbClr val="B4B4B4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F3286"/>
        </a:accent1>
        <a:accent2>
          <a:srgbClr val="B9181E"/>
        </a:accent2>
        <a:accent3>
          <a:srgbClr val="FFFFFF"/>
        </a:accent3>
        <a:accent4>
          <a:srgbClr val="000000"/>
        </a:accent4>
        <a:accent5>
          <a:srgbClr val="AAADC3"/>
        </a:accent5>
        <a:accent6>
          <a:srgbClr val="A7151A"/>
        </a:accent6>
        <a:hlink>
          <a:srgbClr val="808080"/>
        </a:hlink>
        <a:folHlink>
          <a:srgbClr val="B4B4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Microsoft Office PowerPoint</Application>
  <PresentationFormat>Bildschirmpräsentation (4:3)</PresentationFormat>
  <Paragraphs>81</Paragraphs>
  <Slides>12</Slides>
  <Notes>1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Symbol</vt:lpstr>
      <vt:lpstr>Times</vt:lpstr>
      <vt:lpstr>Wingdings</vt:lpstr>
      <vt:lpstr>Leere Präsentation</vt:lpstr>
      <vt:lpstr>PowerPoint-Präsentation</vt:lpstr>
      <vt:lpstr>CD30 Receptor and CD30 Ligand</vt:lpstr>
      <vt:lpstr>CD30 in Health and Disease</vt:lpstr>
      <vt:lpstr>CD30 expression in vitro and ex vivo</vt:lpstr>
      <vt:lpstr>Soluble CD30L induced cell death – in vitro </vt:lpstr>
      <vt:lpstr>Soluble CD30L induced cell death – in vivo  </vt:lpstr>
      <vt:lpstr>sCD30L induces NF-κB and MEK 1/2</vt:lpstr>
      <vt:lpstr>The influence of DMF on CD30 expression in CTCL </vt:lpstr>
      <vt:lpstr>The influence of DMF on CD30 expression in CTCL </vt:lpstr>
      <vt:lpstr>The influence of DMF on CD30 expression in CTCL </vt:lpstr>
      <vt:lpstr>Summary</vt:lpstr>
      <vt:lpstr>Acknowledgments</vt:lpstr>
    </vt:vector>
  </TitlesOfParts>
  <Company>Universitätsmedizin Mannheim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Booken</dc:creator>
  <cp:lastModifiedBy>Albrecht, Jana</cp:lastModifiedBy>
  <cp:revision>479</cp:revision>
  <cp:lastPrinted>2019-01-07T16:03:31Z</cp:lastPrinted>
  <dcterms:created xsi:type="dcterms:W3CDTF">2008-08-19T14:40:40Z</dcterms:created>
  <dcterms:modified xsi:type="dcterms:W3CDTF">2021-10-04T18:56:36Z</dcterms:modified>
</cp:coreProperties>
</file>