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6858000" cy="12192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2F0"/>
    <a:srgbClr val="CBC6F1"/>
    <a:srgbClr val="C6A5EC"/>
    <a:srgbClr val="D1CCF2"/>
    <a:srgbClr val="BBBEEF"/>
    <a:srgbClr val="BC9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29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59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001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02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40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53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1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13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1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90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5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D095DAD-A475-4BF0-AFF7-8E66E94937C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121883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1406768"/>
            <a:ext cx="5915025" cy="1598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AB52-9B6C-4DD8-B598-61152DE08241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C4BB-C9F5-4CF9-8677-C91CE8A650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8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624525" y="1567290"/>
            <a:ext cx="5622327" cy="7942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100" b="1" dirty="0" err="1" smtClean="0">
                <a:solidFill>
                  <a:schemeClr val="tx1"/>
                </a:solidFill>
              </a:rPr>
              <a:t>Amatore</a:t>
            </a:r>
            <a:r>
              <a:rPr lang="fr-FR" sz="1100" b="1" dirty="0" smtClean="0">
                <a:solidFill>
                  <a:schemeClr val="tx1"/>
                </a:solidFill>
              </a:rPr>
              <a:t> F</a:t>
            </a:r>
            <a:r>
              <a:rPr lang="fr-FR" sz="1100" b="1" baseline="30000" dirty="0" smtClean="0">
                <a:solidFill>
                  <a:schemeClr val="tx1"/>
                </a:solidFill>
              </a:rPr>
              <a:t>1</a:t>
            </a:r>
            <a:r>
              <a:rPr lang="fr-FR" sz="1100" b="1" dirty="0">
                <a:solidFill>
                  <a:schemeClr val="tx1"/>
                </a:solidFill>
              </a:rPr>
              <a:t>, </a:t>
            </a:r>
            <a:r>
              <a:rPr lang="fr-FR" sz="1100" b="1" dirty="0" err="1" smtClean="0">
                <a:solidFill>
                  <a:schemeClr val="tx1"/>
                </a:solidFill>
              </a:rPr>
              <a:t>Dereure</a:t>
            </a:r>
            <a:r>
              <a:rPr lang="fr-FR" sz="1100" b="1" dirty="0" smtClean="0">
                <a:solidFill>
                  <a:schemeClr val="tx1"/>
                </a:solidFill>
              </a:rPr>
              <a:t> O</a:t>
            </a:r>
            <a:r>
              <a:rPr lang="fr-FR" sz="1100" b="1" baseline="30000" dirty="0" smtClean="0">
                <a:solidFill>
                  <a:schemeClr val="tx1"/>
                </a:solidFill>
              </a:rPr>
              <a:t>2</a:t>
            </a:r>
            <a:r>
              <a:rPr lang="fr-FR" sz="1100" b="1" dirty="0">
                <a:solidFill>
                  <a:schemeClr val="tx1"/>
                </a:solidFill>
              </a:rPr>
              <a:t>, </a:t>
            </a:r>
            <a:r>
              <a:rPr lang="fr-FR" sz="1100" b="1" dirty="0" smtClean="0">
                <a:solidFill>
                  <a:schemeClr val="tx1"/>
                </a:solidFill>
              </a:rPr>
              <a:t>Delaporte E</a:t>
            </a:r>
            <a:r>
              <a:rPr lang="fr-FR" sz="1100" b="1" baseline="30000" dirty="0" smtClean="0">
                <a:solidFill>
                  <a:schemeClr val="tx1"/>
                </a:solidFill>
              </a:rPr>
              <a:t>1</a:t>
            </a:r>
            <a:r>
              <a:rPr lang="fr-FR" sz="1100" b="1" dirty="0">
                <a:solidFill>
                  <a:schemeClr val="tx1"/>
                </a:solidFill>
              </a:rPr>
              <a:t>, </a:t>
            </a:r>
            <a:r>
              <a:rPr lang="fr-FR" sz="1100" b="1" dirty="0" smtClean="0">
                <a:solidFill>
                  <a:schemeClr val="tx1"/>
                </a:solidFill>
              </a:rPr>
              <a:t>Ram-Wolff C</a:t>
            </a:r>
            <a:r>
              <a:rPr lang="fr-FR" sz="1100" b="1" baseline="30000" dirty="0" smtClean="0">
                <a:solidFill>
                  <a:schemeClr val="tx1"/>
                </a:solidFill>
              </a:rPr>
              <a:t>3</a:t>
            </a:r>
            <a:r>
              <a:rPr lang="fr-FR" sz="1100" b="1" dirty="0">
                <a:solidFill>
                  <a:schemeClr val="tx1"/>
                </a:solidFill>
              </a:rPr>
              <a:t>, </a:t>
            </a:r>
            <a:r>
              <a:rPr lang="fr-FR" sz="1100" b="1" dirty="0" smtClean="0">
                <a:solidFill>
                  <a:schemeClr val="tx1"/>
                </a:solidFill>
              </a:rPr>
              <a:t>Bagot M</a:t>
            </a:r>
            <a:r>
              <a:rPr lang="fr-FR" sz="1100" b="1" baseline="30000" dirty="0" smtClean="0">
                <a:solidFill>
                  <a:schemeClr val="tx1"/>
                </a:solidFill>
              </a:rPr>
              <a:t>3</a:t>
            </a:r>
            <a:endParaRPr lang="fr-FR" sz="1100" b="1" baseline="30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1000" baseline="30000" dirty="0">
                <a:solidFill>
                  <a:schemeClr val="tx1"/>
                </a:solidFill>
              </a:rPr>
              <a:t>1 </a:t>
            </a:r>
            <a:r>
              <a:rPr lang="fr-FR" sz="1000" dirty="0" err="1">
                <a:solidFill>
                  <a:schemeClr val="tx1"/>
                </a:solidFill>
              </a:rPr>
              <a:t>Department</a:t>
            </a:r>
            <a:r>
              <a:rPr lang="fr-FR" sz="1000" dirty="0">
                <a:solidFill>
                  <a:schemeClr val="tx1"/>
                </a:solidFill>
              </a:rPr>
              <a:t> of </a:t>
            </a:r>
            <a:r>
              <a:rPr lang="fr-FR" sz="1000" dirty="0" err="1">
                <a:solidFill>
                  <a:schemeClr val="tx1"/>
                </a:solidFill>
              </a:rPr>
              <a:t>Dermatology</a:t>
            </a:r>
            <a:r>
              <a:rPr lang="fr-FR" sz="1000" dirty="0">
                <a:solidFill>
                  <a:schemeClr val="tx1"/>
                </a:solidFill>
              </a:rPr>
              <a:t>, Aix Marseille </a:t>
            </a:r>
            <a:r>
              <a:rPr lang="fr-FR" sz="1000" dirty="0" err="1">
                <a:solidFill>
                  <a:schemeClr val="tx1"/>
                </a:solidFill>
              </a:rPr>
              <a:t>University</a:t>
            </a:r>
            <a:r>
              <a:rPr lang="fr-FR" sz="1000" dirty="0">
                <a:solidFill>
                  <a:schemeClr val="tx1"/>
                </a:solidFill>
              </a:rPr>
              <a:t>, APHM, </a:t>
            </a:r>
            <a:r>
              <a:rPr lang="fr-FR" sz="1000" dirty="0" err="1">
                <a:solidFill>
                  <a:schemeClr val="tx1"/>
                </a:solidFill>
              </a:rPr>
              <a:t>North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Hospital</a:t>
            </a:r>
            <a:r>
              <a:rPr lang="fr-FR" sz="1000" dirty="0">
                <a:solidFill>
                  <a:schemeClr val="tx1"/>
                </a:solidFill>
              </a:rPr>
              <a:t>, Marseille, France</a:t>
            </a:r>
          </a:p>
          <a:p>
            <a:pPr marL="0" indent="0" algn="ctr">
              <a:buNone/>
            </a:pPr>
            <a:r>
              <a:rPr lang="fr-FR" sz="1000" baseline="30000" dirty="0">
                <a:solidFill>
                  <a:schemeClr val="tx1"/>
                </a:solidFill>
              </a:rPr>
              <a:t>2 </a:t>
            </a:r>
            <a:r>
              <a:rPr lang="fr-FR" sz="1000" dirty="0" err="1">
                <a:solidFill>
                  <a:schemeClr val="tx1"/>
                </a:solidFill>
              </a:rPr>
              <a:t>Department</a:t>
            </a:r>
            <a:r>
              <a:rPr lang="fr-FR" sz="1000" dirty="0">
                <a:solidFill>
                  <a:schemeClr val="tx1"/>
                </a:solidFill>
              </a:rPr>
              <a:t> of </a:t>
            </a:r>
            <a:r>
              <a:rPr lang="fr-FR" sz="1000" dirty="0" err="1">
                <a:solidFill>
                  <a:schemeClr val="tx1"/>
                </a:solidFill>
              </a:rPr>
              <a:t>Dermatology</a:t>
            </a:r>
            <a:r>
              <a:rPr lang="fr-FR" sz="1000" dirty="0">
                <a:solidFill>
                  <a:schemeClr val="tx1"/>
                </a:solidFill>
              </a:rPr>
              <a:t>, Montpellier </a:t>
            </a:r>
            <a:r>
              <a:rPr lang="fr-FR" sz="1000" dirty="0" err="1">
                <a:solidFill>
                  <a:schemeClr val="tx1"/>
                </a:solidFill>
              </a:rPr>
              <a:t>University</a:t>
            </a:r>
            <a:r>
              <a:rPr lang="fr-FR" sz="1000" dirty="0">
                <a:solidFill>
                  <a:schemeClr val="tx1"/>
                </a:solidFill>
              </a:rPr>
              <a:t>, </a:t>
            </a:r>
            <a:r>
              <a:rPr lang="fr-FR" sz="1000" dirty="0" err="1">
                <a:solidFill>
                  <a:schemeClr val="tx1"/>
                </a:solidFill>
              </a:rPr>
              <a:t>Saint-Eloi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err="1">
                <a:solidFill>
                  <a:schemeClr val="tx1"/>
                </a:solidFill>
              </a:rPr>
              <a:t>Hospital</a:t>
            </a:r>
            <a:r>
              <a:rPr lang="fr-FR" sz="1000" dirty="0">
                <a:solidFill>
                  <a:schemeClr val="tx1"/>
                </a:solidFill>
              </a:rPr>
              <a:t>, Montpellier, France</a:t>
            </a:r>
          </a:p>
          <a:p>
            <a:pPr marL="0" indent="0" algn="ctr">
              <a:buNone/>
            </a:pPr>
            <a:r>
              <a:rPr lang="fr-FR" sz="1000" baseline="30000" dirty="0">
                <a:solidFill>
                  <a:schemeClr val="tx1"/>
                </a:solidFill>
              </a:rPr>
              <a:t>3 </a:t>
            </a:r>
            <a:r>
              <a:rPr lang="fr-FR" sz="1000" dirty="0" err="1">
                <a:solidFill>
                  <a:schemeClr val="tx1"/>
                </a:solidFill>
              </a:rPr>
              <a:t>Department</a:t>
            </a:r>
            <a:r>
              <a:rPr lang="fr-FR" sz="1000" dirty="0">
                <a:solidFill>
                  <a:schemeClr val="tx1"/>
                </a:solidFill>
              </a:rPr>
              <a:t> of </a:t>
            </a:r>
            <a:r>
              <a:rPr lang="fr-FR" sz="1000" dirty="0" err="1">
                <a:solidFill>
                  <a:schemeClr val="tx1"/>
                </a:solidFill>
              </a:rPr>
              <a:t>Dermatology</a:t>
            </a:r>
            <a:r>
              <a:rPr lang="fr-FR" sz="1000" dirty="0">
                <a:solidFill>
                  <a:schemeClr val="tx1"/>
                </a:solidFill>
              </a:rPr>
              <a:t>, Paris </a:t>
            </a:r>
            <a:r>
              <a:rPr lang="fr-FR" sz="1000" dirty="0" err="1">
                <a:solidFill>
                  <a:schemeClr val="tx1"/>
                </a:solidFill>
              </a:rPr>
              <a:t>University</a:t>
            </a:r>
            <a:r>
              <a:rPr lang="fr-FR" sz="1000" dirty="0">
                <a:solidFill>
                  <a:schemeClr val="tx1"/>
                </a:solidFill>
              </a:rPr>
              <a:t>, Saint-Louis </a:t>
            </a:r>
            <a:r>
              <a:rPr lang="fr-FR" sz="1000" dirty="0" err="1">
                <a:solidFill>
                  <a:schemeClr val="tx1"/>
                </a:solidFill>
              </a:rPr>
              <a:t>Hospital</a:t>
            </a:r>
            <a:r>
              <a:rPr lang="fr-FR" sz="1000" dirty="0">
                <a:solidFill>
                  <a:schemeClr val="tx1"/>
                </a:solidFill>
              </a:rPr>
              <a:t>, AP-HP, Paris, France</a:t>
            </a:r>
            <a:endParaRPr lang="fr-FR" sz="600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AE2F242-B8CC-9942-8DCA-F9733493DC9F}"/>
              </a:ext>
            </a:extLst>
          </p:cNvPr>
          <p:cNvSpPr txBox="1"/>
          <p:nvPr/>
        </p:nvSpPr>
        <p:spPr>
          <a:xfrm>
            <a:off x="6690" y="942028"/>
            <a:ext cx="6857999" cy="646331"/>
          </a:xfrm>
          <a:prstGeom prst="rect">
            <a:avLst/>
          </a:prstGeom>
          <a:solidFill>
            <a:schemeClr val="accent1"/>
          </a:solidFill>
          <a:ln>
            <a:solidFill>
              <a:srgbClr val="C1C2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err="1">
                <a:solidFill>
                  <a:schemeClr val="bg1"/>
                </a:solidFill>
              </a:rPr>
              <a:t>mogamulizumab</a:t>
            </a:r>
            <a:r>
              <a:rPr lang="en-US" dirty="0">
                <a:solidFill>
                  <a:schemeClr val="bg1"/>
                </a:solidFill>
              </a:rPr>
              <a:t>-induced alopecia </a:t>
            </a:r>
            <a:r>
              <a:rPr lang="en-US" dirty="0" err="1">
                <a:solidFill>
                  <a:schemeClr val="bg1"/>
                </a:solidFill>
              </a:rPr>
              <a:t>areata</a:t>
            </a:r>
            <a:r>
              <a:rPr lang="en-US" dirty="0">
                <a:solidFill>
                  <a:schemeClr val="bg1"/>
                </a:solidFill>
              </a:rPr>
              <a:t> associated with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favorable </a:t>
            </a:r>
            <a:r>
              <a:rPr lang="en-US" dirty="0">
                <a:solidFill>
                  <a:schemeClr val="bg1"/>
                </a:solidFill>
              </a:rPr>
              <a:t>outcomes in </a:t>
            </a:r>
            <a:r>
              <a:rPr lang="en-US" dirty="0" err="1">
                <a:solidFill>
                  <a:schemeClr val="bg1"/>
                </a:solidFill>
              </a:rPr>
              <a:t>Sézary</a:t>
            </a:r>
            <a:r>
              <a:rPr lang="en-US" dirty="0">
                <a:solidFill>
                  <a:schemeClr val="bg1"/>
                </a:solidFill>
              </a:rPr>
              <a:t> syndrome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1A315A6F-9113-6946-97F4-7C0B57AF334F}"/>
              </a:ext>
            </a:extLst>
          </p:cNvPr>
          <p:cNvSpPr txBox="1"/>
          <p:nvPr/>
        </p:nvSpPr>
        <p:spPr>
          <a:xfrm>
            <a:off x="-9098" y="2396392"/>
            <a:ext cx="121920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74B1B66F-839E-DC4A-AE0B-70455721F309}"/>
              </a:ext>
            </a:extLst>
          </p:cNvPr>
          <p:cNvSpPr txBox="1"/>
          <p:nvPr/>
        </p:nvSpPr>
        <p:spPr>
          <a:xfrm>
            <a:off x="-2408" y="3314670"/>
            <a:ext cx="121251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OBSERVATIONS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4614AF5-68BC-744B-A441-8C2C6A28A72A}"/>
              </a:ext>
            </a:extLst>
          </p:cNvPr>
          <p:cNvSpPr txBox="1"/>
          <p:nvPr/>
        </p:nvSpPr>
        <p:spPr>
          <a:xfrm>
            <a:off x="3756800" y="8078576"/>
            <a:ext cx="976007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848DFE9-0604-9640-87D4-70C0E696DA84}"/>
              </a:ext>
            </a:extLst>
          </p:cNvPr>
          <p:cNvSpPr/>
          <p:nvPr/>
        </p:nvSpPr>
        <p:spPr>
          <a:xfrm>
            <a:off x="0" y="2673622"/>
            <a:ext cx="6772016" cy="553998"/>
          </a:xfrm>
          <a:prstGeom prst="rect">
            <a:avLst/>
          </a:prstGeom>
          <a:ln w="19050">
            <a:solidFill>
              <a:srgbClr val="C1C2F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err="1" smtClean="0"/>
              <a:t>Mogamulizumab</a:t>
            </a:r>
            <a:r>
              <a:rPr lang="en-US" sz="1000" b="1" dirty="0" smtClean="0"/>
              <a:t> </a:t>
            </a:r>
            <a:r>
              <a:rPr lang="en-US" sz="1000" b="1" dirty="0"/>
              <a:t>(</a:t>
            </a:r>
            <a:r>
              <a:rPr lang="en-US" sz="1000" b="1" dirty="0" err="1"/>
              <a:t>moga</a:t>
            </a:r>
            <a:r>
              <a:rPr lang="en-US" sz="1000" b="1" dirty="0"/>
              <a:t>), an anti-CCR4 monoclonal antibody, is approved in cutaneous T-cell lymphomas (</a:t>
            </a:r>
            <a:r>
              <a:rPr lang="en-US" sz="1000" b="1" dirty="0" smtClean="0"/>
              <a:t>CTCL)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err="1" smtClean="0">
                <a:solidFill>
                  <a:srgbClr val="FF0000"/>
                </a:solidFill>
              </a:rPr>
              <a:t>Moga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  <a:r>
              <a:rPr lang="en-US" sz="1000" b="1" dirty="0">
                <a:solidFill>
                  <a:srgbClr val="FF0000"/>
                </a:solidFill>
              </a:rPr>
              <a:t>immune-related adverse events (</a:t>
            </a:r>
            <a:r>
              <a:rPr lang="en-US" sz="1000" b="1" dirty="0" err="1">
                <a:solidFill>
                  <a:srgbClr val="FF0000"/>
                </a:solidFill>
              </a:rPr>
              <a:t>IrAE</a:t>
            </a:r>
            <a:r>
              <a:rPr lang="en-US" sz="1000" b="1" dirty="0">
                <a:solidFill>
                  <a:srgbClr val="FF0000"/>
                </a:solidFill>
              </a:rPr>
              <a:t>) have been described, and we report the first case series of alopecia </a:t>
            </a:r>
            <a:r>
              <a:rPr lang="en-US" sz="1000" b="1" dirty="0" err="1">
                <a:solidFill>
                  <a:srgbClr val="FF0000"/>
                </a:solidFill>
              </a:rPr>
              <a:t>areata</a:t>
            </a:r>
            <a:r>
              <a:rPr lang="en-US" sz="1000" b="1" dirty="0">
                <a:solidFill>
                  <a:srgbClr val="FF0000"/>
                </a:solidFill>
              </a:rPr>
              <a:t> (AA) following the administration of </a:t>
            </a:r>
            <a:r>
              <a:rPr lang="en-US" sz="1000" b="1" dirty="0" err="1" smtClean="0">
                <a:solidFill>
                  <a:srgbClr val="FF0000"/>
                </a:solidFill>
              </a:rPr>
              <a:t>moga</a:t>
            </a:r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818E75-4D8D-3D40-BB49-FEF8E19376F3}"/>
              </a:ext>
            </a:extLst>
          </p:cNvPr>
          <p:cNvSpPr/>
          <p:nvPr/>
        </p:nvSpPr>
        <p:spPr>
          <a:xfrm>
            <a:off x="6689" y="3607900"/>
            <a:ext cx="6765327" cy="2246769"/>
          </a:xfrm>
          <a:prstGeom prst="rect">
            <a:avLst/>
          </a:prstGeom>
          <a:ln w="19050">
            <a:solidFill>
              <a:srgbClr val="C1C2F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/>
              <a:t>Of 157 patients treated with </a:t>
            </a:r>
            <a:r>
              <a:rPr lang="en-US" sz="1000" b="1" dirty="0" err="1"/>
              <a:t>moga</a:t>
            </a:r>
            <a:r>
              <a:rPr lang="en-US" sz="1000" b="1" dirty="0"/>
              <a:t> through January 2021 (47 in the MAVORIC trial and 110 in "real life"), </a:t>
            </a:r>
            <a:r>
              <a:rPr lang="en-US" sz="1000" b="1" dirty="0">
                <a:solidFill>
                  <a:srgbClr val="FF0000"/>
                </a:solidFill>
              </a:rPr>
              <a:t>4 developed AA: 3 alopecia </a:t>
            </a:r>
            <a:r>
              <a:rPr lang="en-US" sz="1000" b="1" dirty="0" err="1">
                <a:solidFill>
                  <a:srgbClr val="FF0000"/>
                </a:solidFill>
              </a:rPr>
              <a:t>totalis</a:t>
            </a:r>
            <a:r>
              <a:rPr lang="en-US" sz="1000" b="1" dirty="0">
                <a:solidFill>
                  <a:srgbClr val="FF0000"/>
                </a:solidFill>
              </a:rPr>
              <a:t> and 1 </a:t>
            </a:r>
            <a:r>
              <a:rPr lang="en-US" sz="1000" b="1" dirty="0" err="1" smtClean="0">
                <a:solidFill>
                  <a:srgbClr val="FF0000"/>
                </a:solidFill>
              </a:rPr>
              <a:t>ophiasis</a:t>
            </a:r>
            <a:endParaRPr lang="en-US" sz="1000" b="1" dirty="0" smtClean="0">
              <a:solidFill>
                <a:srgbClr val="FF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The </a:t>
            </a:r>
            <a:r>
              <a:rPr lang="en-US" sz="1000" b="1" dirty="0"/>
              <a:t>patients were </a:t>
            </a:r>
            <a:r>
              <a:rPr lang="en-US" sz="1000" b="1" dirty="0">
                <a:solidFill>
                  <a:srgbClr val="FF0000"/>
                </a:solidFill>
              </a:rPr>
              <a:t>3 women and 1 man </a:t>
            </a:r>
            <a:r>
              <a:rPr lang="en-US" sz="1000" b="1" dirty="0"/>
              <a:t>with a median age of 59 years (35-81), all treated for stage IVA1 </a:t>
            </a:r>
            <a:r>
              <a:rPr lang="en-US" sz="1000" b="1" dirty="0" smtClean="0"/>
              <a:t>SS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They </a:t>
            </a:r>
            <a:r>
              <a:rPr lang="en-US" sz="1000" b="1" dirty="0"/>
              <a:t>had </a:t>
            </a:r>
            <a:r>
              <a:rPr lang="en-US" sz="1000" b="1" dirty="0">
                <a:solidFill>
                  <a:srgbClr val="FF0000"/>
                </a:solidFill>
              </a:rPr>
              <a:t>no history of autoimmunity and no other </a:t>
            </a:r>
            <a:r>
              <a:rPr lang="en-US" sz="1000" b="1" dirty="0" err="1" smtClean="0">
                <a:solidFill>
                  <a:srgbClr val="FF0000"/>
                </a:solidFill>
              </a:rPr>
              <a:t>IrAE</a:t>
            </a:r>
            <a:r>
              <a:rPr lang="en-US" sz="1000" b="1" dirty="0" smtClean="0">
                <a:solidFill>
                  <a:srgbClr val="FF0000"/>
                </a:solidFill>
              </a:rPr>
              <a:t> 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The </a:t>
            </a:r>
            <a:r>
              <a:rPr lang="en-US" sz="1000" b="1" dirty="0"/>
              <a:t>median time to onset of AA after </a:t>
            </a:r>
            <a:r>
              <a:rPr lang="en-US" sz="1000" b="1" dirty="0" err="1"/>
              <a:t>moga</a:t>
            </a:r>
            <a:r>
              <a:rPr lang="en-US" sz="1000" b="1" dirty="0"/>
              <a:t> introduction was </a:t>
            </a:r>
            <a:r>
              <a:rPr lang="en-US" sz="1000" b="1" dirty="0">
                <a:solidFill>
                  <a:srgbClr val="FF0000"/>
                </a:solidFill>
              </a:rPr>
              <a:t>12 months </a:t>
            </a:r>
            <a:r>
              <a:rPr lang="en-US" sz="1000" b="1" dirty="0"/>
              <a:t>(</a:t>
            </a:r>
            <a:r>
              <a:rPr lang="en-US" sz="1000" b="1" dirty="0" smtClean="0"/>
              <a:t>6-16)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Upon </a:t>
            </a:r>
            <a:r>
              <a:rPr lang="en-US" sz="1000" b="1" dirty="0"/>
              <a:t>the occurrence of AA, </a:t>
            </a:r>
            <a:r>
              <a:rPr lang="en-US" sz="1000" b="1" dirty="0">
                <a:solidFill>
                  <a:srgbClr val="FF0000"/>
                </a:solidFill>
              </a:rPr>
              <a:t>2 patients had complete response (CR) of their SS, and 2 had good partial response (</a:t>
            </a:r>
            <a:r>
              <a:rPr lang="en-US" sz="1000" b="1" dirty="0" smtClean="0">
                <a:solidFill>
                  <a:srgbClr val="FF0000"/>
                </a:solidFill>
              </a:rPr>
              <a:t>PR)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Skin </a:t>
            </a:r>
            <a:r>
              <a:rPr lang="en-US" sz="1000" b="1" dirty="0"/>
              <a:t>biopsies were performed in 2 patients, revealing a </a:t>
            </a:r>
            <a:r>
              <a:rPr lang="en-US" sz="1000" b="1" dirty="0" err="1">
                <a:solidFill>
                  <a:srgbClr val="FF0000"/>
                </a:solidFill>
              </a:rPr>
              <a:t>peribulbar</a:t>
            </a:r>
            <a:r>
              <a:rPr lang="en-US" sz="1000" b="1" dirty="0">
                <a:solidFill>
                  <a:srgbClr val="FF0000"/>
                </a:solidFill>
              </a:rPr>
              <a:t> CD8</a:t>
            </a:r>
            <a:r>
              <a:rPr lang="en-US" sz="1000" b="1" baseline="30000" dirty="0">
                <a:solidFill>
                  <a:srgbClr val="FF0000"/>
                </a:solidFill>
              </a:rPr>
              <a:t>+</a:t>
            </a:r>
            <a:r>
              <a:rPr lang="en-US" sz="1000" b="1" dirty="0">
                <a:solidFill>
                  <a:srgbClr val="FF0000"/>
                </a:solidFill>
              </a:rPr>
              <a:t> T-cells infiltration </a:t>
            </a:r>
            <a:r>
              <a:rPr lang="en-US" sz="1000" b="1" dirty="0"/>
              <a:t>with no evidence of a specific localization of </a:t>
            </a:r>
            <a:r>
              <a:rPr lang="en-US" sz="1000" b="1" dirty="0" smtClean="0"/>
              <a:t>SS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/>
              <a:t>With a median follow-up of 49 months (18-76) since the introduction of </a:t>
            </a:r>
            <a:r>
              <a:rPr lang="en-US" sz="1000" b="1" dirty="0" err="1"/>
              <a:t>moga</a:t>
            </a:r>
            <a:r>
              <a:rPr lang="en-US" sz="1000" b="1" dirty="0"/>
              <a:t>, </a:t>
            </a:r>
            <a:r>
              <a:rPr lang="en-US" sz="1000" b="1" dirty="0">
                <a:solidFill>
                  <a:srgbClr val="FF0000"/>
                </a:solidFill>
              </a:rPr>
              <a:t>the AA was stable in 2 patients, for whom SS was still in CR or </a:t>
            </a:r>
            <a:r>
              <a:rPr lang="en-US" sz="1000" b="1" dirty="0" smtClean="0">
                <a:solidFill>
                  <a:srgbClr val="FF0000"/>
                </a:solidFill>
              </a:rPr>
              <a:t>PR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In </a:t>
            </a:r>
            <a:r>
              <a:rPr lang="en-US" sz="1000" b="1" dirty="0"/>
              <a:t>one patient, discontinuation of </a:t>
            </a:r>
            <a:r>
              <a:rPr lang="en-US" sz="1000" b="1" dirty="0" err="1"/>
              <a:t>moga</a:t>
            </a:r>
            <a:r>
              <a:rPr lang="en-US" sz="1000" b="1" dirty="0"/>
              <a:t> because of the pandemic was followed, 8 months later, by hair regrowth and relapse of SS. Restarting </a:t>
            </a:r>
            <a:r>
              <a:rPr lang="en-US" sz="1000" b="1" dirty="0" err="1"/>
              <a:t>moga</a:t>
            </a:r>
            <a:r>
              <a:rPr lang="en-US" sz="1000" b="1" dirty="0"/>
              <a:t> resulted in SS complete response with stabilization of the AA in an </a:t>
            </a:r>
            <a:r>
              <a:rPr lang="en-US" sz="1000" b="1" dirty="0" err="1"/>
              <a:t>ophiasis</a:t>
            </a:r>
            <a:r>
              <a:rPr lang="en-US" sz="1000" b="1" dirty="0"/>
              <a:t> </a:t>
            </a:r>
            <a:r>
              <a:rPr lang="en-US" sz="1000" b="1" dirty="0" smtClean="0"/>
              <a:t>type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Finally</a:t>
            </a:r>
            <a:r>
              <a:rPr lang="en-US" sz="1000" b="1" dirty="0"/>
              <a:t>, one patient had a recurrence of SS at 18 months, leading to the discontinuation of </a:t>
            </a:r>
            <a:r>
              <a:rPr lang="en-US" sz="1000" b="1" dirty="0" err="1"/>
              <a:t>moga</a:t>
            </a:r>
            <a:r>
              <a:rPr lang="en-US" sz="1000" b="1" dirty="0"/>
              <a:t>, and her hair grew back completely. This patient is still alive in PR after an </a:t>
            </a:r>
            <a:r>
              <a:rPr lang="en-US" sz="1000" b="1" dirty="0" err="1"/>
              <a:t>allogenic</a:t>
            </a:r>
            <a:r>
              <a:rPr lang="en-US" sz="1000" b="1" dirty="0"/>
              <a:t> bone marrow transplantation.</a:t>
            </a:r>
            <a:endParaRPr lang="en-US" sz="1000" b="1" dirty="0" smtClean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1EE2B80-C8FF-6644-84F7-AD0B22D1CF1F}"/>
              </a:ext>
            </a:extLst>
          </p:cNvPr>
          <p:cNvSpPr/>
          <p:nvPr/>
        </p:nvSpPr>
        <p:spPr>
          <a:xfrm>
            <a:off x="3756800" y="8363519"/>
            <a:ext cx="3076828" cy="2400657"/>
          </a:xfrm>
          <a:prstGeom prst="rect">
            <a:avLst/>
          </a:prstGeom>
          <a:ln w="19050">
            <a:solidFill>
              <a:srgbClr val="C1C2F0"/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>
                <a:solidFill>
                  <a:srgbClr val="FF0000"/>
                </a:solidFill>
              </a:rPr>
              <a:t>CCR4 is expressed by </a:t>
            </a:r>
            <a:r>
              <a:rPr lang="en-US" sz="1000" b="1" dirty="0" err="1">
                <a:solidFill>
                  <a:srgbClr val="FF0000"/>
                </a:solidFill>
              </a:rPr>
              <a:t>Sézary</a:t>
            </a:r>
            <a:r>
              <a:rPr lang="en-US" sz="1000" b="1" dirty="0">
                <a:solidFill>
                  <a:srgbClr val="FF0000"/>
                </a:solidFill>
              </a:rPr>
              <a:t> cells and regulatory T-cells (</a:t>
            </a:r>
            <a:r>
              <a:rPr lang="en-US" sz="1000" b="1" dirty="0" err="1">
                <a:solidFill>
                  <a:srgbClr val="FF0000"/>
                </a:solidFill>
              </a:rPr>
              <a:t>Tregs</a:t>
            </a:r>
            <a:r>
              <a:rPr lang="en-US" sz="1000" b="1" dirty="0">
                <a:solidFill>
                  <a:srgbClr val="FF0000"/>
                </a:solidFill>
              </a:rPr>
              <a:t>). </a:t>
            </a:r>
            <a:r>
              <a:rPr lang="en-US" sz="1000" b="1" dirty="0"/>
              <a:t>In SS, </a:t>
            </a:r>
            <a:r>
              <a:rPr lang="en-US" sz="1000" b="1" dirty="0" err="1"/>
              <a:t>moga</a:t>
            </a:r>
            <a:r>
              <a:rPr lang="en-US" sz="1000" b="1" dirty="0"/>
              <a:t> depletes CCR4</a:t>
            </a:r>
            <a:r>
              <a:rPr lang="en-US" sz="1000" b="1" baseline="30000" dirty="0"/>
              <a:t>+</a:t>
            </a:r>
            <a:r>
              <a:rPr lang="en-US" sz="1000" b="1" dirty="0"/>
              <a:t> </a:t>
            </a:r>
            <a:r>
              <a:rPr lang="en-US" sz="1000" b="1" dirty="0" err="1"/>
              <a:t>Tregs</a:t>
            </a:r>
            <a:r>
              <a:rPr lang="en-US" sz="1000" b="1" dirty="0"/>
              <a:t>, thus augmenting cytotoxic T-cells anti-tumor immunity. </a:t>
            </a:r>
            <a:r>
              <a:rPr lang="en-US" sz="1000" b="1" dirty="0">
                <a:solidFill>
                  <a:srgbClr val="FF0000"/>
                </a:solidFill>
              </a:rPr>
              <a:t>The loss of homeostasis between </a:t>
            </a:r>
            <a:r>
              <a:rPr lang="en-US" sz="1000" b="1" dirty="0" err="1">
                <a:solidFill>
                  <a:srgbClr val="FF0000"/>
                </a:solidFill>
              </a:rPr>
              <a:t>Tregs</a:t>
            </a:r>
            <a:r>
              <a:rPr lang="en-US" sz="1000" b="1" dirty="0">
                <a:solidFill>
                  <a:srgbClr val="FF0000"/>
                </a:solidFill>
              </a:rPr>
              <a:t> and effector T-cells would be at the root of </a:t>
            </a:r>
            <a:r>
              <a:rPr lang="en-US" sz="1000" b="1" dirty="0" err="1" smtClean="0">
                <a:solidFill>
                  <a:srgbClr val="FF0000"/>
                </a:solidFill>
              </a:rPr>
              <a:t>IrAEs</a:t>
            </a:r>
            <a:endParaRPr lang="en-US" sz="1000" b="1" dirty="0">
              <a:solidFill>
                <a:srgbClr val="FF00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/>
              <a:t>In patients with alopecia </a:t>
            </a:r>
            <a:r>
              <a:rPr lang="en-US" sz="1000" b="1" dirty="0" err="1"/>
              <a:t>totalis</a:t>
            </a:r>
            <a:r>
              <a:rPr lang="en-US" sz="1000" b="1" dirty="0"/>
              <a:t>, it has been shown that the </a:t>
            </a:r>
            <a:r>
              <a:rPr lang="en-US" sz="1000" b="1" dirty="0">
                <a:solidFill>
                  <a:srgbClr val="FF0000"/>
                </a:solidFill>
              </a:rPr>
              <a:t>level of circulating and </a:t>
            </a:r>
            <a:r>
              <a:rPr lang="en-US" sz="1000" b="1" dirty="0" err="1">
                <a:solidFill>
                  <a:srgbClr val="FF0000"/>
                </a:solidFill>
              </a:rPr>
              <a:t>perifollicular</a:t>
            </a:r>
            <a:r>
              <a:rPr lang="en-US" sz="1000" b="1" dirty="0">
                <a:solidFill>
                  <a:srgbClr val="FF0000"/>
                </a:solidFill>
              </a:rPr>
              <a:t> </a:t>
            </a:r>
            <a:r>
              <a:rPr lang="en-US" sz="1000" b="1" dirty="0" err="1">
                <a:solidFill>
                  <a:srgbClr val="FF0000"/>
                </a:solidFill>
              </a:rPr>
              <a:t>Tregs</a:t>
            </a:r>
            <a:r>
              <a:rPr lang="en-US" sz="1000" b="1" dirty="0">
                <a:solidFill>
                  <a:srgbClr val="FF0000"/>
                </a:solidFill>
              </a:rPr>
              <a:t> is significantly low </a:t>
            </a:r>
            <a:r>
              <a:rPr lang="en-US" sz="1000" b="1" dirty="0"/>
              <a:t>compared to healthy </a:t>
            </a:r>
            <a:r>
              <a:rPr lang="en-US" sz="1000" b="1" dirty="0" smtClean="0"/>
              <a:t>subjects</a:t>
            </a:r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/>
              <a:t>The </a:t>
            </a:r>
            <a:r>
              <a:rPr lang="en-US" sz="1000" b="1" dirty="0"/>
              <a:t>frequency of </a:t>
            </a:r>
            <a:r>
              <a:rPr lang="en-US" sz="1000" b="1" dirty="0" err="1"/>
              <a:t>moga</a:t>
            </a:r>
            <a:r>
              <a:rPr lang="en-US" sz="1000" b="1" dirty="0"/>
              <a:t>-induced </a:t>
            </a:r>
            <a:r>
              <a:rPr lang="en-US" sz="1000" b="1" dirty="0" err="1"/>
              <a:t>IrAEs</a:t>
            </a:r>
            <a:r>
              <a:rPr lang="en-US" sz="1000" b="1" dirty="0"/>
              <a:t> is not exactly established. To our knowledge, only one patient with AA has been reported. </a:t>
            </a:r>
            <a:endParaRPr lang="en-US" sz="1000" b="1" dirty="0" smtClean="0"/>
          </a:p>
          <a:p>
            <a:pPr marL="171450" indent="-171450" algn="just">
              <a:buFont typeface="Wingdings" panose="05000000000000000000" pitchFamily="2" charset="2"/>
              <a:buChar char="à"/>
            </a:pPr>
            <a:r>
              <a:rPr lang="en-US" sz="1000" b="1" dirty="0" smtClean="0">
                <a:solidFill>
                  <a:srgbClr val="FF0000"/>
                </a:solidFill>
              </a:rPr>
              <a:t>Patients </a:t>
            </a:r>
            <a:r>
              <a:rPr lang="en-US" sz="1000" b="1" dirty="0">
                <a:solidFill>
                  <a:srgbClr val="FF0000"/>
                </a:solidFill>
              </a:rPr>
              <a:t>with long-term CR after the occurrence of </a:t>
            </a:r>
            <a:r>
              <a:rPr lang="en-US" sz="1000" b="1" dirty="0" err="1">
                <a:solidFill>
                  <a:srgbClr val="FF0000"/>
                </a:solidFill>
              </a:rPr>
              <a:t>moga</a:t>
            </a:r>
            <a:r>
              <a:rPr lang="en-US" sz="1000" b="1" dirty="0">
                <a:solidFill>
                  <a:srgbClr val="FF0000"/>
                </a:solidFill>
              </a:rPr>
              <a:t>-induced </a:t>
            </a:r>
            <a:r>
              <a:rPr lang="en-US" sz="1000" b="1" dirty="0" err="1">
                <a:solidFill>
                  <a:srgbClr val="FF0000"/>
                </a:solidFill>
              </a:rPr>
              <a:t>IrAE</a:t>
            </a:r>
            <a:r>
              <a:rPr lang="en-US" sz="1000" b="1" dirty="0">
                <a:solidFill>
                  <a:srgbClr val="FF0000"/>
                </a:solidFill>
              </a:rPr>
              <a:t> have been described</a:t>
            </a:r>
            <a:r>
              <a:rPr lang="en-US" sz="1000" b="1" dirty="0"/>
              <a:t>, although the relationship between </a:t>
            </a:r>
            <a:r>
              <a:rPr lang="en-US" sz="1000" b="1" dirty="0" err="1"/>
              <a:t>IrAE</a:t>
            </a:r>
            <a:r>
              <a:rPr lang="en-US" sz="1000" b="1" dirty="0"/>
              <a:t> and </a:t>
            </a:r>
            <a:r>
              <a:rPr lang="en-US" sz="1000" b="1" dirty="0" err="1"/>
              <a:t>moga</a:t>
            </a:r>
            <a:r>
              <a:rPr lang="en-US" sz="1000" b="1" dirty="0"/>
              <a:t> efficacy warrants further evaluation.</a:t>
            </a:r>
            <a:endParaRPr lang="fr-FR" sz="1000" b="1" dirty="0"/>
          </a:p>
        </p:txBody>
      </p:sp>
      <p:pic>
        <p:nvPicPr>
          <p:cNvPr id="16" name="Image 15" descr="Une image contenant texte, eau, extérieur&#10;&#10;Description générée automatiquement">
            <a:extLst>
              <a:ext uri="{FF2B5EF4-FFF2-40B4-BE49-F238E27FC236}">
                <a16:creationId xmlns:a16="http://schemas.microsoft.com/office/drawing/2014/main" xmlns="" id="{A9794E51-D1D1-794C-8B51-D1034EF38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0"/>
            <a:ext cx="6839802" cy="94491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946A353-B7BD-9F4D-8FB9-8BFF7D558BBB}"/>
              </a:ext>
            </a:extLst>
          </p:cNvPr>
          <p:cNvSpPr txBox="1"/>
          <p:nvPr/>
        </p:nvSpPr>
        <p:spPr>
          <a:xfrm>
            <a:off x="3756800" y="10761557"/>
            <a:ext cx="1039996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1108D8-6C6D-6447-A074-3F263B248AD8}"/>
              </a:ext>
            </a:extLst>
          </p:cNvPr>
          <p:cNvSpPr/>
          <p:nvPr/>
        </p:nvSpPr>
        <p:spPr>
          <a:xfrm>
            <a:off x="3756800" y="11044673"/>
            <a:ext cx="3015216" cy="861774"/>
          </a:xfrm>
          <a:prstGeom prst="rect">
            <a:avLst/>
          </a:prstGeom>
          <a:ln w="19050">
            <a:solidFill>
              <a:srgbClr val="C1C2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000" b="1" dirty="0">
                <a:solidFill>
                  <a:srgbClr val="FF0000"/>
                </a:solidFill>
              </a:rPr>
              <a:t>AA can arise without additional </a:t>
            </a:r>
            <a:r>
              <a:rPr lang="en-US" sz="1000" b="1" dirty="0" err="1">
                <a:solidFill>
                  <a:srgbClr val="FF0000"/>
                </a:solidFill>
              </a:rPr>
              <a:t>moga</a:t>
            </a:r>
            <a:r>
              <a:rPr lang="en-US" sz="1000" b="1" dirty="0">
                <a:solidFill>
                  <a:srgbClr val="FF0000"/>
                </a:solidFill>
              </a:rPr>
              <a:t>-induced </a:t>
            </a:r>
            <a:r>
              <a:rPr lang="en-US" sz="1000" b="1" dirty="0" err="1">
                <a:solidFill>
                  <a:srgbClr val="FF0000"/>
                </a:solidFill>
              </a:rPr>
              <a:t>IrAE</a:t>
            </a:r>
            <a:r>
              <a:rPr lang="en-US" sz="1000" b="1" dirty="0">
                <a:solidFill>
                  <a:srgbClr val="FF0000"/>
                </a:solidFill>
              </a:rPr>
              <a:t>. It seems to be associated with a good efficacy of </a:t>
            </a:r>
            <a:r>
              <a:rPr lang="en-US" sz="1000" b="1" dirty="0" err="1">
                <a:solidFill>
                  <a:srgbClr val="FF0000"/>
                </a:solidFill>
              </a:rPr>
              <a:t>moga</a:t>
            </a:r>
            <a:r>
              <a:rPr lang="en-US" sz="1000" b="1" dirty="0">
                <a:solidFill>
                  <a:srgbClr val="FF0000"/>
                </a:solidFill>
              </a:rPr>
              <a:t>, and its evolution seems to be correlated with that of the SS, but its predictive value on the long term has yet to be determined.</a:t>
            </a:r>
            <a:endParaRPr lang="fr-FR" sz="1000" b="1" dirty="0">
              <a:solidFill>
                <a:srgbClr val="FF000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C0F1049E-53D0-0E41-A6C4-293B31184C67}"/>
              </a:ext>
            </a:extLst>
          </p:cNvPr>
          <p:cNvSpPr txBox="1"/>
          <p:nvPr/>
        </p:nvSpPr>
        <p:spPr>
          <a:xfrm>
            <a:off x="-9098" y="11910754"/>
            <a:ext cx="6857999" cy="276999"/>
          </a:xfrm>
          <a:prstGeom prst="rect">
            <a:avLst/>
          </a:prstGeom>
          <a:solidFill>
            <a:schemeClr val="accent1"/>
          </a:solidFill>
          <a:ln>
            <a:solidFill>
              <a:srgbClr val="C1C2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COI </a:t>
            </a:r>
            <a:r>
              <a:rPr lang="en-US" sz="600" b="1" dirty="0"/>
              <a:t>disclosure</a:t>
            </a:r>
            <a:r>
              <a:rPr lang="en-US" sz="600" b="1" dirty="0" smtClean="0"/>
              <a:t>: F</a:t>
            </a:r>
            <a:r>
              <a:rPr lang="en-US" sz="600" b="1" dirty="0"/>
              <a:t>. </a:t>
            </a:r>
            <a:r>
              <a:rPr lang="en-US" sz="600" b="1" dirty="0" err="1"/>
              <a:t>Amatore</a:t>
            </a:r>
            <a:r>
              <a:rPr lang="en-US" sz="600" b="1" dirty="0"/>
              <a:t>: conflict of interest with Kyowa Kirin (accommodations</a:t>
            </a:r>
            <a:r>
              <a:rPr lang="en-US" sz="600" b="1" dirty="0" smtClean="0"/>
              <a:t>);  O</a:t>
            </a:r>
            <a:r>
              <a:rPr lang="en-US" sz="600" b="1" dirty="0"/>
              <a:t>. </a:t>
            </a:r>
            <a:r>
              <a:rPr lang="en-US" sz="600" b="1" dirty="0" err="1"/>
              <a:t>Dereure</a:t>
            </a:r>
            <a:r>
              <a:rPr lang="en-US" sz="600" b="1" dirty="0"/>
              <a:t> and M. </a:t>
            </a:r>
            <a:r>
              <a:rPr lang="en-US" sz="600" b="1" dirty="0" err="1"/>
              <a:t>Bagot</a:t>
            </a:r>
            <a:r>
              <a:rPr lang="en-US" sz="600" b="1" dirty="0"/>
              <a:t>: conflict of interest with Kyowa Kirin (Advisory Board members) </a:t>
            </a:r>
          </a:p>
          <a:p>
            <a:endParaRPr lang="en-US" sz="6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66"/>
          <a:stretch/>
        </p:blipFill>
        <p:spPr>
          <a:xfrm>
            <a:off x="33894" y="5884607"/>
            <a:ext cx="6824106" cy="2110821"/>
          </a:xfrm>
          <a:prstGeom prst="rect">
            <a:avLst/>
          </a:prstGeom>
          <a:ln w="28575">
            <a:solidFill>
              <a:srgbClr val="C1C2F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6" r="19073"/>
          <a:stretch/>
        </p:blipFill>
        <p:spPr>
          <a:xfrm>
            <a:off x="33894" y="8162275"/>
            <a:ext cx="3670394" cy="3581632"/>
          </a:xfrm>
          <a:prstGeom prst="rect">
            <a:avLst/>
          </a:prstGeom>
          <a:ln w="28575">
            <a:solidFill>
              <a:srgbClr val="C1C2F0"/>
            </a:solidFill>
          </a:ln>
        </p:spPr>
      </p:pic>
      <p:sp>
        <p:nvSpPr>
          <p:cNvPr id="19" name="ZoneTexte 5"/>
          <p:cNvSpPr txBox="1"/>
          <p:nvPr/>
        </p:nvSpPr>
        <p:spPr>
          <a:xfrm>
            <a:off x="-9098" y="1348945"/>
            <a:ext cx="1203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b="1" i="1" smtClean="0">
                <a:solidFill>
                  <a:schemeClr val="bg1"/>
                </a:solidFill>
              </a:rPr>
              <a:t>Tre-P-11</a:t>
            </a:r>
            <a:endParaRPr lang="fr-FR" sz="1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539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974AC6345FD34EA0E8768A369F7E84" ma:contentTypeVersion="" ma:contentTypeDescription="Create a new document." ma:contentTypeScope="" ma:versionID="eb56ea18471eb4e90d215e2d42bd845c">
  <xsd:schema xmlns:xsd="http://www.w3.org/2001/XMLSchema" xmlns:xs="http://www.w3.org/2001/XMLSchema" xmlns:p="http://schemas.microsoft.com/office/2006/metadata/properties" xmlns:ns2="62863d3f-d418-4f43-b2e7-955aa0a7fca6" xmlns:ns3="33cc2fe6-d691-4e39-a8a4-3bb83de63507" targetNamespace="http://schemas.microsoft.com/office/2006/metadata/properties" ma:root="true" ma:fieldsID="de8fc6f74e568aa8f01704cbbd495c53" ns2:_="" ns3:_="">
    <xsd:import namespace="62863d3f-d418-4f43-b2e7-955aa0a7fca6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63d3f-d418-4f43-b2e7-955aa0a7fc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541C2B-D46C-4A92-B032-18C0FE8187A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3cc2fe6-d691-4e39-a8a4-3bb83de63507"/>
    <ds:schemaRef ds:uri="http://purl.org/dc/elements/1.1/"/>
    <ds:schemaRef ds:uri="62863d3f-d418-4f43-b2e7-955aa0a7fca6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544CE4-8717-470A-9F35-ACE186BFF4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74611A-ADA9-42C9-86DD-217490D4D5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63d3f-d418-4f43-b2e7-955aa0a7fca6"/>
    <ds:schemaRef ds:uri="33cc2fe6-d691-4e39-a8a4-3bb83de63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574</Words>
  <Application>Microsoft Office PowerPoint</Application>
  <PresentationFormat>Grand écran</PresentationFormat>
  <Paragraphs>28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Présentation PowerPoint</vt:lpstr>
    </vt:vector>
  </TitlesOfParts>
  <Company>NGIT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Sandy RAHARISON (MCI Paris)</dc:creator>
  <cp:lastModifiedBy>AMATORE Florent</cp:lastModifiedBy>
  <cp:revision>40</cp:revision>
  <dcterms:created xsi:type="dcterms:W3CDTF">2016-09-16T13:45:57Z</dcterms:created>
  <dcterms:modified xsi:type="dcterms:W3CDTF">2021-10-04T17:23:38Z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0x010100AD974AC6345FD34EA0E8768A369F7E84</vt:lpwstr>
  </property>
</Properties>
</file>